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8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9.xml" ContentType="application/vnd.openxmlformats-officedocument.theme+xml"/>
  <Override PartName="/ppt/slideLayouts/slideLayout31.xml" ContentType="application/vnd.openxmlformats-officedocument.presentationml.slideLayout+xml"/>
  <Override PartName="/ppt/theme/theme10.xml" ContentType="application/vnd.openxmlformats-officedocument.theme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theme/theme12.xml" ContentType="application/vnd.openxmlformats-officedocument.theme+xml"/>
  <Override PartName="/ppt/slideLayouts/slideLayout34.xml" ContentType="application/vnd.openxmlformats-officedocument.presentationml.slideLayout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ink/ink1.xml" ContentType="application/inkml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49"/>
  </p:notesMasterIdLst>
  <p:sldIdLst>
    <p:sldId id="259" r:id="rId17"/>
    <p:sldId id="1359" r:id="rId18"/>
    <p:sldId id="310" r:id="rId19"/>
    <p:sldId id="308" r:id="rId20"/>
    <p:sldId id="316" r:id="rId21"/>
    <p:sldId id="1362" r:id="rId22"/>
    <p:sldId id="1369" r:id="rId23"/>
    <p:sldId id="317" r:id="rId24"/>
    <p:sldId id="1363" r:id="rId25"/>
    <p:sldId id="1364" r:id="rId26"/>
    <p:sldId id="1746" r:id="rId27"/>
    <p:sldId id="318" r:id="rId28"/>
    <p:sldId id="304" r:id="rId29"/>
    <p:sldId id="263" r:id="rId30"/>
    <p:sldId id="305" r:id="rId31"/>
    <p:sldId id="315" r:id="rId32"/>
    <p:sldId id="309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348" r:id="rId52"/>
    <p:sldId id="1674" r:id="rId53"/>
    <p:sldId id="1681" r:id="rId54"/>
    <p:sldId id="1725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01" r:id="rId64"/>
    <p:sldId id="1678" r:id="rId65"/>
    <p:sldId id="1707" r:id="rId66"/>
    <p:sldId id="1703" r:id="rId67"/>
    <p:sldId id="1706" r:id="rId68"/>
    <p:sldId id="1714" r:id="rId69"/>
    <p:sldId id="1185" r:id="rId70"/>
    <p:sldId id="1699" r:id="rId71"/>
    <p:sldId id="1735" r:id="rId72"/>
    <p:sldId id="1705" r:id="rId73"/>
    <p:sldId id="1723" r:id="rId74"/>
    <p:sldId id="1361" r:id="rId75"/>
    <p:sldId id="1768" r:id="rId76"/>
    <p:sldId id="1748" r:id="rId77"/>
    <p:sldId id="1393" r:id="rId78"/>
    <p:sldId id="1761" r:id="rId79"/>
    <p:sldId id="1769" r:id="rId80"/>
    <p:sldId id="1382" r:id="rId81"/>
    <p:sldId id="1352" r:id="rId82"/>
    <p:sldId id="1722" r:id="rId83"/>
    <p:sldId id="1767" r:id="rId84"/>
    <p:sldId id="1396" r:id="rId85"/>
    <p:sldId id="1750" r:id="rId86"/>
    <p:sldId id="1751" r:id="rId87"/>
    <p:sldId id="1757" r:id="rId88"/>
    <p:sldId id="1754" r:id="rId89"/>
    <p:sldId id="1711" r:id="rId90"/>
    <p:sldId id="1765" r:id="rId91"/>
    <p:sldId id="1673" r:id="rId92"/>
    <p:sldId id="1756" r:id="rId93"/>
    <p:sldId id="1758" r:id="rId94"/>
    <p:sldId id="1759" r:id="rId95"/>
    <p:sldId id="1356" r:id="rId96"/>
    <p:sldId id="1719" r:id="rId97"/>
    <p:sldId id="1760" r:id="rId98"/>
    <p:sldId id="1736" r:id="rId99"/>
    <p:sldId id="1741" r:id="rId100"/>
    <p:sldId id="1737" r:id="rId101"/>
    <p:sldId id="1744" r:id="rId102"/>
    <p:sldId id="1738" r:id="rId103"/>
    <p:sldId id="1743" r:id="rId104"/>
    <p:sldId id="1739" r:id="rId105"/>
    <p:sldId id="1745" r:id="rId106"/>
    <p:sldId id="1716" r:id="rId107"/>
    <p:sldId id="1740" r:id="rId108"/>
    <p:sldId id="1353" r:id="rId109"/>
    <p:sldId id="1720" r:id="rId110"/>
    <p:sldId id="1729" r:id="rId111"/>
    <p:sldId id="1398" r:id="rId112"/>
    <p:sldId id="1368" r:id="rId113"/>
    <p:sldId id="1339" r:id="rId114"/>
    <p:sldId id="1082" r:id="rId115"/>
    <p:sldId id="1355" r:id="rId116"/>
    <p:sldId id="1742" r:id="rId117"/>
    <p:sldId id="736" r:id="rId118"/>
    <p:sldId id="807" r:id="rId119"/>
    <p:sldId id="1106" r:id="rId120"/>
    <p:sldId id="1099" r:id="rId121"/>
    <p:sldId id="1098" r:id="rId122"/>
    <p:sldId id="742" r:id="rId123"/>
    <p:sldId id="743" r:id="rId124"/>
    <p:sldId id="808" r:id="rId125"/>
    <p:sldId id="1108" r:id="rId126"/>
    <p:sldId id="815" r:id="rId127"/>
    <p:sldId id="816" r:id="rId128"/>
    <p:sldId id="1109" r:id="rId129"/>
    <p:sldId id="809" r:id="rId130"/>
    <p:sldId id="793" r:id="rId131"/>
    <p:sldId id="812" r:id="rId132"/>
    <p:sldId id="813" r:id="rId133"/>
    <p:sldId id="1772" r:id="rId134"/>
    <p:sldId id="1367" r:id="rId135"/>
    <p:sldId id="1721" r:id="rId136"/>
    <p:sldId id="1766" r:id="rId137"/>
    <p:sldId id="296" r:id="rId138"/>
    <p:sldId id="291" r:id="rId139"/>
    <p:sldId id="302" r:id="rId140"/>
    <p:sldId id="269" r:id="rId141"/>
    <p:sldId id="290" r:id="rId142"/>
    <p:sldId id="281" r:id="rId143"/>
    <p:sldId id="270" r:id="rId144"/>
    <p:sldId id="278" r:id="rId145"/>
    <p:sldId id="289" r:id="rId146"/>
    <p:sldId id="286" r:id="rId147"/>
    <p:sldId id="1728" r:id="rId148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259"/>
            <p14:sldId id="1359"/>
            <p14:sldId id="310"/>
            <p14:sldId id="308"/>
            <p14:sldId id="316"/>
            <p14:sldId id="1362"/>
            <p14:sldId id="1369"/>
            <p14:sldId id="317"/>
            <p14:sldId id="1363"/>
            <p14:sldId id="1364"/>
            <p14:sldId id="1746"/>
            <p14:sldId id="318"/>
            <p14:sldId id="304"/>
            <p14:sldId id="263"/>
            <p14:sldId id="305"/>
            <p14:sldId id="315"/>
            <p14:sldId id="309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348"/>
            <p14:sldId id="1674"/>
          </p14:sldIdLst>
        </p14:section>
        <p14:section name="tipos, classes e estruturas" id="{671E49C5-5C04-4183-BA44-216928C0E7F0}">
          <p14:sldIdLst>
            <p14:sldId id="1681"/>
            <p14:sldId id="1725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--- Mód 03 - Exploração" id="{1083350B-1EBE-4AF1-B176-13320669EAE2}">
          <p14:sldIdLst/>
        </p14:section>
        <p14:section name="EDA" id="{ACAA5EC0-4EC6-4566-99E9-46A377F94D6E}">
          <p14:sldIdLst>
            <p14:sldId id="1695"/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765"/>
            <p14:sldId id="1673"/>
            <p14:sldId id="1756"/>
            <p14:sldId id="1758"/>
            <p14:sldId id="1759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19"/>
            <p14:sldId id="1760"/>
            <p14:sldId id="1736"/>
            <p14:sldId id="1741"/>
            <p14:sldId id="1737"/>
            <p14:sldId id="1744"/>
            <p14:sldId id="1738"/>
            <p14:sldId id="1743"/>
            <p14:sldId id="173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29"/>
            <p14:sldId id="1398"/>
            <p14:sldId id="1368"/>
          </p14:sldIdLst>
        </p14:section>
        <p14:section name="ML" id="{7DC39618-B0D9-41AB-A7D4-0D2BED3A5994}">
          <p14:sldIdLst>
            <p14:sldId id="1339"/>
            <p14:sldId id="1082"/>
            <p14:sldId id="1355"/>
          </p14:sldIdLst>
        </p14:section>
        <p14:section name="ML-sup" id="{D62CA7D9-BD72-4729-B8D6-6A56C6B1DEF5}">
          <p14:sldIdLst>
            <p14:sldId id="1742"/>
          </p14:sldIdLst>
        </p14:section>
        <p14:section name="ML-unsup" id="{468FD6CC-F9A0-4292-BD89-FD3675ED87B3}">
          <p14:sldIdLst>
            <p14:sldId id="736"/>
            <p14:sldId id="807"/>
            <p14:sldId id="1106"/>
          </p14:sldIdLst>
        </p14:section>
        <p14:section name="PCA" id="{C9D911B9-480A-491D-8B05-E23B979CA772}">
          <p14:sldIdLst>
            <p14:sldId id="1099"/>
            <p14:sldId id="1098"/>
          </p14:sldIdLst>
        </p14:section>
        <p14:section name="kmeans" id="{BB48AB6C-D6AB-4B04-B4D8-4A89570CF99D}">
          <p14:sldIdLst>
            <p14:sldId id="742"/>
            <p14:sldId id="743"/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109"/>
            <p14:sldId id="809"/>
            <p14:sldId id="793"/>
            <p14:sldId id="812"/>
            <p14:sldId id="813"/>
          </p14:sldIdLst>
        </p14:section>
        <p14:section name="Infer" id="{C7320C26-FD24-459F-9F58-0427A34A222A}">
          <p14:sldIdLst>
            <p14:sldId id="1772"/>
          </p14:sldIdLst>
        </p14:section>
        <p14:section name="--- Mód 06 - Comunicação" id="{24A211A7-EED6-4EC2-8BF2-FCB24B9B0C4E}">
          <p14:sldIdLst>
            <p14:sldId id="1367"/>
            <p14:sldId id="1721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B5"/>
    <a:srgbClr val="313235"/>
    <a:srgbClr val="D9D9D9"/>
    <a:srgbClr val="C00000"/>
    <a:srgbClr val="824C42"/>
    <a:srgbClr val="9AC87A"/>
    <a:srgbClr val="F1995D"/>
    <a:srgbClr val="65CCFF"/>
    <a:srgbClr val="09ADFF"/>
    <a:srgbClr val="1D9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AA7F5-0EC5-4656-84E5-B1513740F2F9}" v="5323" dt="2022-10-15T13:11:09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6" autoAdjust="0"/>
    <p:restoredTop sz="78947" autoAdjust="0"/>
  </p:normalViewPr>
  <p:slideViewPr>
    <p:cSldViewPr snapToGrid="0">
      <p:cViewPr varScale="1">
        <p:scale>
          <a:sx n="53" d="100"/>
          <a:sy n="53" d="100"/>
        </p:scale>
        <p:origin x="1038" y="6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43" Type="http://schemas.openxmlformats.org/officeDocument/2006/relationships/slide" Target="slides/slide27.xml"/><Relationship Id="rId48" Type="http://schemas.openxmlformats.org/officeDocument/2006/relationships/slide" Target="slides/slide32.xml"/><Relationship Id="rId64" Type="http://schemas.openxmlformats.org/officeDocument/2006/relationships/slide" Target="slides/slide48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18" Type="http://schemas.openxmlformats.org/officeDocument/2006/relationships/slide" Target="slides/slide102.xml"/><Relationship Id="rId134" Type="http://schemas.openxmlformats.org/officeDocument/2006/relationships/slide" Target="slides/slide118.xml"/><Relationship Id="rId139" Type="http://schemas.openxmlformats.org/officeDocument/2006/relationships/slide" Target="slides/slide123.xml"/><Relationship Id="rId80" Type="http://schemas.openxmlformats.org/officeDocument/2006/relationships/slide" Target="slides/slide64.xml"/><Relationship Id="rId85" Type="http://schemas.openxmlformats.org/officeDocument/2006/relationships/slide" Target="slides/slide69.xml"/><Relationship Id="rId150" Type="http://schemas.openxmlformats.org/officeDocument/2006/relationships/commentAuthors" Target="commentAuthors.xml"/><Relationship Id="rId155" Type="http://schemas.microsoft.com/office/2016/11/relationships/changesInfo" Target="changesInfos/changesInfo1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presProps" Target="presProps.xml"/><Relationship Id="rId156" Type="http://schemas.microsoft.com/office/2015/10/relationships/revisionInfo" Target="revisionInfo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viewProps" Target="viewProps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theme" Target="theme/theme1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tableStyles" Target="tableStyles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5T13:11:09.260" v="21899" actId="1076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09-26T04:00:40.485" v="735" actId="478"/>
        <pc:sldMkLst>
          <pc:docMk/>
          <pc:sldMk cId="1099908095" sldId="308"/>
        </pc:sldMkLst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modSp mod">
        <pc:chgData name="Nathália Demetrio" userId="73b6c4bd58836735" providerId="LiveId" clId="{C00AA7F5-0EC5-4656-84E5-B1513740F2F9}" dt="2022-09-25T23:18:43.262" v="70" actId="20577"/>
        <pc:sldMkLst>
          <pc:docMk/>
          <pc:sldMk cId="2627462328" sldId="315"/>
        </pc:sldMkLst>
        <pc:spChg chg="add mod">
          <ac:chgData name="Nathália Demetrio" userId="73b6c4bd58836735" providerId="LiveId" clId="{C00AA7F5-0EC5-4656-84E5-B1513740F2F9}" dt="2022-09-25T23:18:43.262" v="70" actId="20577"/>
          <ac:spMkLst>
            <pc:docMk/>
            <pc:sldMk cId="2627462328" sldId="315"/>
            <ac:spMk id="3" creationId="{C65E5660-01AD-702F-3258-B3984376DF4B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09-26T03:52:58.662" v="601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09-26T03:52:58.662" v="601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09-26T04:09:07.703" v="792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09-26T04:09:07.703" v="792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4T03:50:17.326" v="19516" actId="20577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50:17.326" v="19516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modSp modAnim">
        <pc:chgData name="Nathália Demetrio" userId="73b6c4bd58836735" providerId="LiveId" clId="{C00AA7F5-0EC5-4656-84E5-B1513740F2F9}" dt="2022-10-05T05:19:29.458" v="6141" actId="20577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03T04:22:15.719" v="5692" actId="20577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03T04:22:43.559" v="5705" actId="20577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10-05T05:19:29.458" v="6141" actId="20577"/>
          <ac:spMkLst>
            <pc:docMk/>
            <pc:sldMk cId="1565037029" sldId="1359"/>
            <ac:spMk id="16" creationId="{8317D0E5-B4FA-4756-B4F7-84CE72687EDA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mod modShow">
        <pc:chgData name="Nathália Demetrio" userId="73b6c4bd58836735" providerId="LiveId" clId="{C00AA7F5-0EC5-4656-84E5-B1513740F2F9}" dt="2022-09-28T02:08:26.689" v="2639" actId="729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4T22:39:26.996" v="20894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4T22:39:22.461" v="20893" actId="122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4T22:39:17.882" v="20891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4T22:39:26.996" v="20894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4T00:29:48.589" v="16948" actId="1036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4T04:56:31.728" v="19950" actId="1076"/>
        <pc:sldMkLst>
          <pc:docMk/>
          <pc:sldMk cId="240633471" sldId="1711"/>
        </pc:sldMkLst>
        <pc:picChg chg="mod">
          <ac:chgData name="Nathália Demetrio" userId="73b6c4bd58836735" providerId="LiveId" clId="{C00AA7F5-0EC5-4656-84E5-B1513740F2F9}" dt="2022-10-14T04:56:31.728" v="1995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4T03:43:31.692" v="19486" actId="2057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4T03:46:20.711" v="19503" actId="1076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4T03:43:25.914" v="19485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mod">
          <ac:chgData name="Nathália Demetrio" userId="73b6c4bd58836735" providerId="LiveId" clId="{C00AA7F5-0EC5-4656-84E5-B1513740F2F9}" dt="2022-10-14T03:46:20.711" v="19503" actId="1076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modSp add del mod">
        <pc:chgData name="Nathália Demetrio" userId="73b6c4bd58836735" providerId="LiveId" clId="{C00AA7F5-0EC5-4656-84E5-B1513740F2F9}" dt="2022-10-14T03:43:18.301" v="19484" actId="6549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4T03:43:18.301" v="19484" actId="6549"/>
          <ac:spMkLst>
            <pc:docMk/>
            <pc:sldMk cId="291681917" sldId="173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7:08.959" v="18768" actId="1076"/>
          <ac:spMkLst>
            <pc:docMk/>
            <pc:sldMk cId="291681917" sldId="1737"/>
            <ac:spMk id="4" creationId="{3764DD6E-2919-5D6A-77D8-217D955AC374}"/>
          </ac:spMkLst>
        </pc:spChg>
        <pc:spChg chg="add mod">
          <ac:chgData name="Nathália Demetrio" userId="73b6c4bd58836735" providerId="LiveId" clId="{C00AA7F5-0EC5-4656-84E5-B1513740F2F9}" dt="2022-10-14T03:17:11.452" v="18769" actId="1076"/>
          <ac:spMkLst>
            <pc:docMk/>
            <pc:sldMk cId="291681917" sldId="1737"/>
            <ac:spMk id="5" creationId="{7706479F-FD3D-ACCA-DAEC-21B187A65792}"/>
          </ac:spMkLst>
        </pc:spChg>
        <pc:picChg chg="add mod">
          <ac:chgData name="Nathália Demetrio" userId="73b6c4bd58836735" providerId="LiveId" clId="{C00AA7F5-0EC5-4656-84E5-B1513740F2F9}" dt="2022-10-14T03:17:05.900" v="18767" actId="1035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4T03:17:00.607" v="18765" actId="1076"/>
          <ac:picMkLst>
            <pc:docMk/>
            <pc:sldMk cId="291681917" sldId="1737"/>
            <ac:picMk id="6" creationId="{35A58E7E-F04F-67C8-820F-44CBBC0024BA}"/>
          </ac:picMkLst>
        </pc:picChg>
      </pc:sldChg>
      <pc:sldChg chg="addSp modSp add del mod modNotesTx">
        <pc:chgData name="Nathália Demetrio" userId="73b6c4bd58836735" providerId="LiveId" clId="{C00AA7F5-0EC5-4656-84E5-B1513740F2F9}" dt="2022-10-14T03:44:13.212" v="19491" actId="6549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19:22.361" v="18817" actId="1076"/>
          <ac:spMkLst>
            <pc:docMk/>
            <pc:sldMk cId="3768764000" sldId="1738"/>
            <ac:spMk id="4" creationId="{2CF397F8-3E85-166B-09B3-FD824AB2FB0C}"/>
          </ac:spMkLst>
        </pc:spChg>
        <pc:picChg chg="add mod">
          <ac:chgData name="Nathália Demetrio" userId="73b6c4bd58836735" providerId="LiveId" clId="{C00AA7F5-0EC5-4656-84E5-B1513740F2F9}" dt="2022-10-14T03:19:23.991" v="18818" actId="1076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11:55.124" v="19598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3:45:42.182" v="19499" actId="113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3:45:42.182" v="19499" actId="113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">
        <pc:chgData name="Nathália Demetrio" userId="73b6c4bd58836735" providerId="LiveId" clId="{C00AA7F5-0EC5-4656-84E5-B1513740F2F9}" dt="2022-10-14T03:43:14.026" v="19481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4T03:43:14.026" v="19481"/>
          <ac:spMkLst>
            <pc:docMk/>
            <pc:sldMk cId="2090803701" sldId="174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4T03:30:06.271" v="1913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4T03:29:51.372" v="19129" actId="1076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4T03:30:06.271" v="1913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mod">
          <ac:chgData name="Nathália Demetrio" userId="73b6c4bd58836735" providerId="LiveId" clId="{C00AA7F5-0EC5-4656-84E5-B1513740F2F9}" dt="2022-10-14T03:30:06.271" v="1913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">
        <pc:chgData name="Nathália Demetrio" userId="73b6c4bd58836735" providerId="LiveId" clId="{C00AA7F5-0EC5-4656-84E5-B1513740F2F9}" dt="2022-10-14T03:44:18.011" v="19493" actId="478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4T03:56:40.235" v="19567"/>
        <pc:sldMkLst>
          <pc:docMk/>
          <pc:sldMk cId="1502310955" sldId="1744"/>
        </pc:sldMkLst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4T03:56:34.817" v="19566" actId="1076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7" creationId="{6431AB2B-F95C-1F7A-B485-17AEA6DCD7CD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8" creationId="{744C4784-0018-0FDC-A950-6A5C14951036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0" creationId="{8EBE584E-4676-98D0-5B72-F4CE3E99C219}"/>
          </ac:picMkLst>
        </pc:picChg>
        <pc:picChg chg="add mod">
          <ac:chgData name="Nathália Demetrio" userId="73b6c4bd58836735" providerId="LiveId" clId="{C00AA7F5-0EC5-4656-84E5-B1513740F2F9}" dt="2022-10-14T03:56:34.817" v="19566" actId="1076"/>
          <ac:picMkLst>
            <pc:docMk/>
            <pc:sldMk cId="1502310955" sldId="1744"/>
            <ac:picMk id="11" creationId="{2DFBB5EA-0331-F849-48FD-F8F461C1D3D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4T22:16:00.415" v="20744" actId="20577"/>
        <pc:sldMkLst>
          <pc:docMk/>
          <pc:sldMk cId="3683865499" sldId="1751"/>
        </pc:sldMkLst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00:42:58.970" v="20905" actId="1076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4T23:59:28.790" v="20901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3:53.687" v="19885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4T04:56:56.253" v="19952" actId="1076"/>
        <pc:sldMkLst>
          <pc:docMk/>
          <pc:sldMk cId="1191000281" sldId="1757"/>
        </pc:sldMkLst>
        <pc:spChg chg="add mod">
          <ac:chgData name="Nathália Demetrio" userId="73b6c4bd58836735" providerId="LiveId" clId="{C00AA7F5-0EC5-4656-84E5-B1513740F2F9}" dt="2022-10-14T04:54:18.188" v="19892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6:56.253" v="19952" actId="1076"/>
          <ac:picMkLst>
            <pc:docMk/>
            <pc:sldMk cId="1191000281" sldId="1757"/>
            <ac:picMk id="4" creationId="{88771115-F745-80C7-078E-E0D7D66A34DA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4:55:18.509" v="19927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4T04:54:29.995" v="19908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4T04:55:18.509" v="19927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5T00:43:33.440" v="20910" actId="1076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4T04:55:46.019" v="19937" actId="1076"/>
          <ac:picMkLst>
            <pc:docMk/>
            <pc:sldMk cId="2884600947" sldId="1759"/>
            <ac:picMk id="3" creationId="{A5CE09F2-0CB8-238C-4A17-4E3382CE11CC}"/>
          </ac:picMkLst>
        </pc:picChg>
        <pc:picChg chg="add mod">
          <ac:chgData name="Nathália Demetrio" userId="73b6c4bd58836735" providerId="LiveId" clId="{C00AA7F5-0EC5-4656-84E5-B1513740F2F9}" dt="2022-10-15T00:43:33.440" v="20910" actId="1076"/>
          <ac:picMkLst>
            <pc:docMk/>
            <pc:sldMk cId="2884600947" sldId="1759"/>
            <ac:picMk id="4" creationId="{D307C6AF-6755-7E08-B23D-6C52526A6121}"/>
          </ac:picMkLst>
        </pc:picChg>
        <pc:picChg chg="add mod">
          <ac:chgData name="Nathália Demetrio" userId="73b6c4bd58836735" providerId="LiveId" clId="{C00AA7F5-0EC5-4656-84E5-B1513740F2F9}" dt="2022-10-14T04:56:14.701" v="19945" actId="1076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10:17:39.345" v="19989" actId="20577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4T10:09:06.809" v="19979" actId="20577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 modCrop">
          <ac:chgData name="Nathália Demetrio" userId="73b6c4bd58836735" providerId="LiveId" clId="{C00AA7F5-0EC5-4656-84E5-B1513740F2F9}" dt="2022-10-14T10:10:38.921" v="19986" actId="1076"/>
          <ac:picMkLst>
            <pc:docMk/>
            <pc:sldMk cId="2538059023" sldId="1760"/>
            <ac:picMk id="4" creationId="{4A791463-F604-D194-7CB9-A4EB1D39F98A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5T00:43:18.525" v="20909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4T18:06:40.630" v="20190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5T00:43:18.525" v="20909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4T18:08:51.669" v="20242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2" creationId="{070A5AD8-19E6-214A-1170-E4755E6C1381}"/>
          </ac:picMkLst>
        </pc:pic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delSp modSp mod delAnim">
        <pc:chgData name="Nathália Demetrio" userId="73b6c4bd58836735" providerId="LiveId" clId="{C00AA7F5-0EC5-4656-84E5-B1513740F2F9}" dt="2022-10-14T18:43:36.556" v="20287" actId="478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5T12:02:06.104" v="20999" actId="478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5T12:05:23.024" v="21100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C00AA7F5-0EC5-4656-84E5-B1513740F2F9}" dt="2022-10-15T12:05:23.024" v="21100" actId="20577"/>
          <ac:spMkLst>
            <pc:docMk/>
            <pc:sldMk cId="2648519591" sldId="1769"/>
            <ac:spMk id="6" creationId="{20EA93C4-32A2-BF0B-3786-AB318A137674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5T12:03:23.393" v="21012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5T12:03:17.739" v="21010" actId="1076"/>
          <ac:picMkLst>
            <pc:docMk/>
            <pc:sldMk cId="2648519591" sldId="1769"/>
            <ac:picMk id="3074" creationId="{B05CA717-B0C6-A224-03C2-B55EBFC0FC08}"/>
          </ac:picMkLst>
        </pc:pic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">
        <pc:chgData name="Nathália Demetrio" userId="73b6c4bd58836735" providerId="LiveId" clId="{C00AA7F5-0EC5-4656-84E5-B1513740F2F9}" dt="2022-10-15T13:11:09.260" v="21899" actId="1076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licyviz.com/2021/02/11/inside-better-data-visualizations-a-guide-for-scholars-researchers-and-wonks/" TargetMode="External"/><Relationship Id="rId4" Type="http://schemas.openxmlformats.org/officeDocument/2006/relationships/hyperlink" Target="https://wilkelab.org/SDS375/schedule.html" TargetMode="Externa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28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4248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07619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6834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444342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919455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25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7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70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81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Banco de dados</a:t>
            </a:r>
          </a:p>
          <a:p>
            <a:r>
              <a:rPr lang="pt-BR"/>
              <a:t>Hdfs</a:t>
            </a:r>
          </a:p>
          <a:p>
            <a:r>
              <a:rPr lang="pt-BR"/>
              <a:t>Data lake ~ formato natural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900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rId3"/>
              </a:rPr>
              <a:t>https://www.data-to-viz.com/</a:t>
            </a:r>
            <a:r>
              <a:rPr lang="pt-BR" sz="1200" dirty="0"/>
              <a:t>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https://clauswilke.com/dataviz/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hlinkClick r:id="" action="ppaction://noaction"/>
              </a:rPr>
              <a:t>https://wilkelab.org/SDS375/schedule.</a:t>
            </a:r>
            <a:r>
              <a:rPr lang="pt-BR" sz="1050" dirty="0">
                <a:hlinkClick r:id="rId4"/>
              </a:rPr>
              <a:t>html</a:t>
            </a: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https://www.youtube.com/watch?v=gFFj22kjlZk&amp;list=PLfv89tPxlTiVIrwuSBCISiBaGSH1CJR5-&amp;index=1</a:t>
            </a:r>
            <a:r>
              <a:rPr lang="pt-BR" sz="1050" dirty="0"/>
              <a:t> </a:t>
            </a:r>
            <a:r>
              <a:rPr lang="pt-BR" sz="1200" dirty="0"/>
              <a:t> 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descrição dos capítulos do livro : </a:t>
            </a:r>
            <a:r>
              <a:rPr lang="pt-BR" sz="1200" dirty="0">
                <a:hlinkClick r:id="rId5"/>
              </a:rPr>
              <a:t>https://policyviz.com/2021/02/11/inside-better-data-visualizations-a-guide-for-scholars-researchers-and-wonks/</a:t>
            </a:r>
            <a:r>
              <a:rPr lang="pt-BR" sz="12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2067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/>
              <a:t>https://ardata-fr.github.io/flextable-book/ 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https://ardata-fr.github.io/flextable-gallery/gallery/</a:t>
            </a:r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637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Data </a:t>
            </a:r>
            <a:r>
              <a:rPr lang="pt-BR" dirty="0" err="1"/>
              <a:t>integrity</a:t>
            </a:r>
            <a:r>
              <a:rPr lang="pt-BR" dirty="0"/>
              <a:t>, validação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997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4820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algn="l"/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373399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460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2681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6290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cliente  costuma SABER o que quer, mas não necessariamente de forma estruturada, sabe o que, mas não como traduzir isto. </a:t>
            </a:r>
          </a:p>
          <a:p>
            <a:r>
              <a:rPr lang="pt-BR" dirty="0"/>
              <a:t>Exemplo: pensando em um Netflix/</a:t>
            </a:r>
            <a:r>
              <a:rPr lang="pt-BR" dirty="0" err="1"/>
              <a:t>Spotfy</a:t>
            </a:r>
            <a:r>
              <a:rPr lang="pt-BR" dirty="0"/>
              <a:t>, é a baixa na assinatura, mas em apps de entrega, mobilidade, como definir que eu perdi um cliente? </a:t>
            </a:r>
          </a:p>
          <a:p>
            <a:r>
              <a:rPr lang="pt-BR" dirty="0"/>
              <a:t>Às vezes o objetivo precisa ser dividido, faseado: empresa. E como tudo isso se relaciona: performance da empresa, rentabilidade, permanência, alcance.</a:t>
            </a:r>
          </a:p>
          <a:p>
            <a:endParaRPr lang="pt-BR" dirty="0"/>
          </a:p>
          <a:p>
            <a:r>
              <a:rPr lang="pt-BR" dirty="0"/>
              <a:t>Métricas de tráfego	métricas de engajamento 	conversão do </a:t>
            </a:r>
            <a:r>
              <a:rPr lang="pt-BR" dirty="0" err="1"/>
              <a:t>trial</a:t>
            </a:r>
            <a:r>
              <a:rPr lang="pt-BR" dirty="0"/>
              <a:t>	</a:t>
            </a:r>
            <a:r>
              <a:rPr lang="pt-BR" dirty="0" err="1"/>
              <a:t>Feedbacaks</a:t>
            </a:r>
            <a:r>
              <a:rPr lang="pt-BR" dirty="0"/>
              <a:t>/avaliações	</a:t>
            </a:r>
            <a:r>
              <a:rPr lang="pt-BR" dirty="0" err="1"/>
              <a:t>Churn</a:t>
            </a:r>
            <a:r>
              <a:rPr lang="pt-BR" dirty="0"/>
              <a:t> rate</a:t>
            </a:r>
          </a:p>
          <a:p>
            <a:r>
              <a:rPr lang="pt-BR" dirty="0"/>
              <a:t>Cash </a:t>
            </a:r>
            <a:r>
              <a:rPr lang="pt-BR" dirty="0" err="1"/>
              <a:t>flow</a:t>
            </a:r>
            <a:r>
              <a:rPr lang="pt-BR" dirty="0"/>
              <a:t>, 	</a:t>
            </a:r>
            <a:r>
              <a:rPr lang="pt-BR" dirty="0" err="1"/>
              <a:t>customer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cost</a:t>
            </a:r>
            <a:r>
              <a:rPr lang="pt-BR" dirty="0"/>
              <a:t>	</a:t>
            </a:r>
            <a:r>
              <a:rPr lang="pt-BR" dirty="0" err="1"/>
              <a:t>revenue</a:t>
            </a:r>
            <a:r>
              <a:rPr lang="pt-BR" dirty="0"/>
              <a:t>	custos 	LTV (CAC/LTV)		</a:t>
            </a:r>
            <a:r>
              <a:rPr lang="pt-BR" dirty="0" err="1"/>
              <a:t>profits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681184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8832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76846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433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633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606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1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2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3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15/10/2022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slideLayout" Target="../slideLayouts/slideLayout46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05.png"/><Relationship Id="rId4" Type="http://schemas.openxmlformats.org/officeDocument/2006/relationships/notesSlide" Target="../notesSlides/notesSlide10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3" Type="http://schemas.openxmlformats.org/officeDocument/2006/relationships/image" Target="../media/image211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emf"/><Relationship Id="rId11" Type="http://schemas.openxmlformats.org/officeDocument/2006/relationships/image" Target="../media/image217.png"/><Relationship Id="rId5" Type="http://schemas.openxmlformats.org/officeDocument/2006/relationships/customXml" Target="../ink/ink1.xml"/><Relationship Id="rId10" Type="http://schemas.openxmlformats.org/officeDocument/2006/relationships/image" Target="../media/image216.png"/><Relationship Id="rId4" Type="http://schemas.openxmlformats.org/officeDocument/2006/relationships/image" Target="../media/image212.png"/><Relationship Id="rId9" Type="http://schemas.openxmlformats.org/officeDocument/2006/relationships/image" Target="../media/image215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svg"/><Relationship Id="rId7" Type="http://schemas.openxmlformats.org/officeDocument/2006/relationships/image" Target="../media/image225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4.png"/><Relationship Id="rId11" Type="http://schemas.openxmlformats.org/officeDocument/2006/relationships/image" Target="../media/image229.svg"/><Relationship Id="rId5" Type="http://schemas.openxmlformats.org/officeDocument/2006/relationships/image" Target="../media/image223.sv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sv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svg"/><Relationship Id="rId7" Type="http://schemas.openxmlformats.org/officeDocument/2006/relationships/image" Target="../media/image225.sv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24.png"/><Relationship Id="rId11" Type="http://schemas.openxmlformats.org/officeDocument/2006/relationships/image" Target="../media/image229.svg"/><Relationship Id="rId5" Type="http://schemas.openxmlformats.org/officeDocument/2006/relationships/image" Target="../media/image223.sv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sv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00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slide" Target="slide106.xml"/><Relationship Id="rId9" Type="http://schemas.openxmlformats.org/officeDocument/2006/relationships/image" Target="../media/image2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r4ds.had.co.nz/explore-intro.html" TargetMode="External"/><Relationship Id="rId9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36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4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1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43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199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13" Type="http://schemas.openxmlformats.org/officeDocument/2006/relationships/image" Target="../media/image157.png"/><Relationship Id="rId3" Type="http://schemas.openxmlformats.org/officeDocument/2006/relationships/image" Target="../media/image198.png"/><Relationship Id="rId7" Type="http://schemas.openxmlformats.org/officeDocument/2006/relationships/image" Target="../media/image257.png"/><Relationship Id="rId12" Type="http://schemas.openxmlformats.org/officeDocument/2006/relationships/image" Target="../media/image262.sv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56.png"/><Relationship Id="rId11" Type="http://schemas.openxmlformats.org/officeDocument/2006/relationships/image" Target="../media/image261.png"/><Relationship Id="rId5" Type="http://schemas.openxmlformats.org/officeDocument/2006/relationships/image" Target="../media/image255.png"/><Relationship Id="rId10" Type="http://schemas.openxmlformats.org/officeDocument/2006/relationships/image" Target="../media/image260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Relationship Id="rId14" Type="http://schemas.openxmlformats.org/officeDocument/2006/relationships/image" Target="../media/image26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0.png"/><Relationship Id="rId4" Type="http://schemas.openxmlformats.org/officeDocument/2006/relationships/image" Target="../media/image26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49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microsoft.com/office/2007/relationships/hdphoto" Target="../media/hdphoto1.wdp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46.png"/><Relationship Id="rId12" Type="http://schemas.microsoft.com/office/2007/relationships/hdphoto" Target="../media/hdphoto1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microsoft.com/office/2007/relationships/hdphoto" Target="../media/hdphoto1.wdp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svg"/><Relationship Id="rId4" Type="http://schemas.microsoft.com/office/2007/relationships/hdphoto" Target="../media/hdphoto5.wdp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6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0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9.svg"/><Relationship Id="rId9" Type="http://schemas.microsoft.com/office/2007/relationships/hdphoto" Target="../media/hdphoto3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5" Type="http://schemas.openxmlformats.org/officeDocument/2006/relationships/image" Target="../media/image44.png"/><Relationship Id="rId4" Type="http://schemas.openxmlformats.org/officeDocument/2006/relationships/hyperlink" Target="https://r4ds.had.co.nz/explore-intro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5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microsoft.com/office/2007/relationships/hdphoto" Target="../media/hdphoto1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1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0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microsoft.com/office/2007/relationships/hdphoto" Target="../media/hdphoto1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3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hyperlink" Target="https://livro.curso-r.com/7-manipulaca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jonnyphillips.github.io/Ciencia_de_Dados/Graficos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williamrchase.com/slides/assets/player/KeynoteDHTMLPlayer.html#1" TargetMode="Externa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hyperlink" Target="https://www.data-to-viz.com/" TargetMode="External"/><Relationship Id="rId7" Type="http://schemas.openxmlformats.org/officeDocument/2006/relationships/image" Target="../media/image13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lauswilke.com/dataviz/" TargetMode="External"/><Relationship Id="rId11" Type="http://schemas.openxmlformats.org/officeDocument/2006/relationships/hyperlink" Target="https://www.youtube.com/watch?v=gFFj22kjlZk&amp;list=PLfv89tPxlTiVIrwuSBCISiBaGSH1CJR5-&amp;index=1" TargetMode="External"/><Relationship Id="rId5" Type="http://schemas.openxmlformats.org/officeDocument/2006/relationships/image" Target="../media/image130.jpeg"/><Relationship Id="rId10" Type="http://schemas.openxmlformats.org/officeDocument/2006/relationships/image" Target="../media/image134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0.jpeg"/><Relationship Id="rId4" Type="http://schemas.openxmlformats.org/officeDocument/2006/relationships/image" Target="../media/image1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sv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5.sv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svg"/><Relationship Id="rId4" Type="http://schemas.openxmlformats.org/officeDocument/2006/relationships/image" Target="../media/image143.svg"/><Relationship Id="rId9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6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hyperlink" Target="https://r4ds.had.co.nz/explore-intro.html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0.png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2.png"/><Relationship Id="rId10" Type="http://schemas.openxmlformats.org/officeDocument/2006/relationships/image" Target="../media/image4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45.png"/><Relationship Id="rId14" Type="http://schemas.microsoft.com/office/2007/relationships/hdphoto" Target="../media/hdphoto1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sv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73.svg"/><Relationship Id="rId11" Type="http://schemas.openxmlformats.org/officeDocument/2006/relationships/image" Target="../media/image178.sv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svg"/><Relationship Id="rId9" Type="http://schemas.openxmlformats.org/officeDocument/2006/relationships/image" Target="../media/image17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8.svg"/><Relationship Id="rId5" Type="http://schemas.openxmlformats.org/officeDocument/2006/relationships/image" Target="../media/image187.png"/><Relationship Id="rId4" Type="http://schemas.openxmlformats.org/officeDocument/2006/relationships/hyperlink" Target="https://vas3k.com/blog/machine_learnin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/>
              <a:t>Boas </a:t>
            </a:r>
            <a:r>
              <a:rPr lang="en-US" dirty="0" err="1"/>
              <a:t>vindas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929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71513" y="6026858"/>
            <a:ext cx="4495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pela </a:t>
            </a:r>
            <a:r>
              <a:rPr lang="pt-BR" dirty="0" err="1"/>
              <a:t>curso-R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3"/>
              </a:rPr>
              <a:t>https://livro.curso-r.com/7-manipulacao.html</a:t>
            </a:r>
            <a:r>
              <a:rPr lang="en-US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A0B0E8-3CD3-A874-AF0F-4E30E6672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515" y="1642075"/>
            <a:ext cx="6335009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8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7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E2F306-EE7B-02B4-996D-60013D827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472528"/>
            <a:ext cx="4951800" cy="3827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EC6624-BF44-5EC5-560D-09FB8D25A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885" y="1722351"/>
            <a:ext cx="5337157" cy="34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9B30490-8E2A-611A-40A1-1AC08E5B752D}"/>
              </a:ext>
            </a:extLst>
          </p:cNvPr>
          <p:cNvSpPr txBox="1"/>
          <p:nvPr/>
        </p:nvSpPr>
        <p:spPr>
          <a:xfrm>
            <a:off x="4284197" y="5978315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57508-4D8B-07F5-72FF-26230B586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909" y="842614"/>
            <a:ext cx="5645440" cy="301640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171EBF6-16CD-D19E-EA27-D912D7F6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748"/>
          <a:stretch/>
        </p:blipFill>
        <p:spPr>
          <a:xfrm>
            <a:off x="6984647" y="4026959"/>
            <a:ext cx="2744689" cy="186064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EDE8432-9E0D-0B3F-36F7-CFDECE7407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665"/>
          <a:stretch/>
        </p:blipFill>
        <p:spPr>
          <a:xfrm>
            <a:off x="9111884" y="3976156"/>
            <a:ext cx="2029789" cy="19622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F6BC1DE-0798-8F69-2EA7-3A996DD22A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0806"/>
          <a:stretch/>
        </p:blipFill>
        <p:spPr>
          <a:xfrm>
            <a:off x="3269683" y="4038745"/>
            <a:ext cx="2662103" cy="169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57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97775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6744" y="2236283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2970541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0323" y="4412142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8118" y="2175083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4956" y="404072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8392" y="3694835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113" y="1781416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2172" y="4473342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73913" y="2623161"/>
            <a:ext cx="914400" cy="914400"/>
          </a:xfrm>
          <a:prstGeom prst="rect">
            <a:avLst/>
          </a:prstGeom>
        </p:spPr>
      </p:pic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DAA22358-E07F-480B-89DF-B1BD8C0299C7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012380F-583E-4BC8-9A42-AB6439BB0161}"/>
              </a:ext>
            </a:extLst>
          </p:cNvPr>
          <p:cNvSpPr/>
          <p:nvPr/>
        </p:nvSpPr>
        <p:spPr>
          <a:xfrm rot="10800000">
            <a:off x="7983224" y="1664600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F8C70C5A-DC6D-43CC-888F-ED8D5F6A9C75}"/>
              </a:ext>
            </a:extLst>
          </p:cNvPr>
          <p:cNvSpPr/>
          <p:nvPr/>
        </p:nvSpPr>
        <p:spPr>
          <a:xfrm rot="10800000" flipH="1">
            <a:off x="8008627" y="3981536"/>
            <a:ext cx="2295778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F60882CA-AA2D-454F-A712-495BC055E2F6}"/>
              </a:ext>
            </a:extLst>
          </p:cNvPr>
          <p:cNvSpPr/>
          <p:nvPr/>
        </p:nvSpPr>
        <p:spPr>
          <a:xfrm rot="10800000" flipV="1">
            <a:off x="10221186" y="2876464"/>
            <a:ext cx="1412005" cy="172344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55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17BC124-481E-4336-9E4E-A249BA588336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4" name="Gráfico 3" descr="Perfil Feminino">
            <a:extLst>
              <a:ext uri="{FF2B5EF4-FFF2-40B4-BE49-F238E27FC236}">
                <a16:creationId xmlns:a16="http://schemas.microsoft.com/office/drawing/2014/main" id="{AA64A8B4-70A8-42FC-8BC2-C6EE0B8C7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9121" y="1664600"/>
            <a:ext cx="792000" cy="792000"/>
          </a:xfrm>
          <a:prstGeom prst="rect">
            <a:avLst/>
          </a:prstGeom>
        </p:spPr>
      </p:pic>
      <p:pic>
        <p:nvPicPr>
          <p:cNvPr id="8" name="Gráfico 7" descr="Perfil masculino">
            <a:extLst>
              <a:ext uri="{FF2B5EF4-FFF2-40B4-BE49-F238E27FC236}">
                <a16:creationId xmlns:a16="http://schemas.microsoft.com/office/drawing/2014/main" id="{584819EC-02BB-4FAD-BC10-B077715A7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645" y="3201663"/>
            <a:ext cx="792000" cy="792000"/>
          </a:xfrm>
          <a:prstGeom prst="rect">
            <a:avLst/>
          </a:prstGeom>
        </p:spPr>
      </p:pic>
      <p:pic>
        <p:nvPicPr>
          <p:cNvPr id="11" name="Gráfico 10" descr="Usuário">
            <a:extLst>
              <a:ext uri="{FF2B5EF4-FFF2-40B4-BE49-F238E27FC236}">
                <a16:creationId xmlns:a16="http://schemas.microsoft.com/office/drawing/2014/main" id="{E318F625-C807-4DEC-B4BE-FBAD6504FD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19121" y="3914168"/>
            <a:ext cx="792000" cy="792000"/>
          </a:xfrm>
          <a:prstGeom prst="rect">
            <a:avLst/>
          </a:prstGeom>
        </p:spPr>
      </p:pic>
      <p:pic>
        <p:nvPicPr>
          <p:cNvPr id="14" name="Gráfico 13" descr="Menina estudante">
            <a:extLst>
              <a:ext uri="{FF2B5EF4-FFF2-40B4-BE49-F238E27FC236}">
                <a16:creationId xmlns:a16="http://schemas.microsoft.com/office/drawing/2014/main" id="{1B9DF6F6-59F0-4674-969C-6B8FA13488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7921" y="2728184"/>
            <a:ext cx="914400" cy="914400"/>
          </a:xfrm>
          <a:prstGeom prst="rect">
            <a:avLst/>
          </a:prstGeom>
        </p:spPr>
      </p:pic>
      <p:pic>
        <p:nvPicPr>
          <p:cNvPr id="17" name="Gráfico 16" descr="Menino estudante">
            <a:extLst>
              <a:ext uri="{FF2B5EF4-FFF2-40B4-BE49-F238E27FC236}">
                <a16:creationId xmlns:a16="http://schemas.microsoft.com/office/drawing/2014/main" id="{C64904DF-3EA0-42B9-A5D0-C81D21461C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91872" y="3140463"/>
            <a:ext cx="914400" cy="914400"/>
          </a:xfrm>
          <a:prstGeom prst="rect">
            <a:avLst/>
          </a:prstGeom>
        </p:spPr>
      </p:pic>
      <p:pic>
        <p:nvPicPr>
          <p:cNvPr id="45" name="Gráfico 44" descr="Perfil Feminino">
            <a:extLst>
              <a:ext uri="{FF2B5EF4-FFF2-40B4-BE49-F238E27FC236}">
                <a16:creationId xmlns:a16="http://schemas.microsoft.com/office/drawing/2014/main" id="{5FAC73DA-7767-4472-BA48-DF440D0F5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2450" y="4396974"/>
            <a:ext cx="792000" cy="792000"/>
          </a:xfrm>
          <a:prstGeom prst="rect">
            <a:avLst/>
          </a:prstGeom>
        </p:spPr>
      </p:pic>
      <p:pic>
        <p:nvPicPr>
          <p:cNvPr id="47" name="Gráfico 46" descr="Usuário">
            <a:extLst>
              <a:ext uri="{FF2B5EF4-FFF2-40B4-BE49-F238E27FC236}">
                <a16:creationId xmlns:a16="http://schemas.microsoft.com/office/drawing/2014/main" id="{8DA4C29F-6465-4502-A047-5347D4DF5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2855" y="2149394"/>
            <a:ext cx="792000" cy="792000"/>
          </a:xfrm>
          <a:prstGeom prst="rect">
            <a:avLst/>
          </a:prstGeom>
        </p:spPr>
      </p:pic>
      <p:pic>
        <p:nvPicPr>
          <p:cNvPr id="48" name="Gráfico 47" descr="Perfil masculino">
            <a:extLst>
              <a:ext uri="{FF2B5EF4-FFF2-40B4-BE49-F238E27FC236}">
                <a16:creationId xmlns:a16="http://schemas.microsoft.com/office/drawing/2014/main" id="{1E5BA4F5-083E-4370-AD1F-F77AF73BE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2776" y="2149394"/>
            <a:ext cx="792000" cy="792000"/>
          </a:xfrm>
          <a:prstGeom prst="rect">
            <a:avLst/>
          </a:prstGeom>
        </p:spPr>
      </p:pic>
      <p:pic>
        <p:nvPicPr>
          <p:cNvPr id="50" name="Gráfico 49" descr="Perfil Feminino">
            <a:extLst>
              <a:ext uri="{FF2B5EF4-FFF2-40B4-BE49-F238E27FC236}">
                <a16:creationId xmlns:a16="http://schemas.microsoft.com/office/drawing/2014/main" id="{EC5A1E8E-07F9-4F11-B849-962893381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9502" y="4396974"/>
            <a:ext cx="792000" cy="792000"/>
          </a:xfrm>
          <a:prstGeom prst="rect">
            <a:avLst/>
          </a:prstGeom>
        </p:spPr>
      </p:pic>
      <p:pic>
        <p:nvPicPr>
          <p:cNvPr id="51" name="Gráfico 50" descr="Menino estudante">
            <a:extLst>
              <a:ext uri="{FF2B5EF4-FFF2-40B4-BE49-F238E27FC236}">
                <a16:creationId xmlns:a16="http://schemas.microsoft.com/office/drawing/2014/main" id="{8E95B996-F524-4DFC-9EE6-48FD4EEB38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57921" y="4977752"/>
            <a:ext cx="914400" cy="914400"/>
          </a:xfrm>
          <a:prstGeom prst="rect">
            <a:avLst/>
          </a:prstGeom>
        </p:spPr>
      </p:pic>
      <p:pic>
        <p:nvPicPr>
          <p:cNvPr id="37" name="Gráfico 36" descr="Perfil Feminino">
            <a:extLst>
              <a:ext uri="{FF2B5EF4-FFF2-40B4-BE49-F238E27FC236}">
                <a16:creationId xmlns:a16="http://schemas.microsoft.com/office/drawing/2014/main" id="{9B75809B-3117-4DBB-A928-6641E968D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8184" y="4986612"/>
            <a:ext cx="792000" cy="792000"/>
          </a:xfrm>
          <a:prstGeom prst="rect">
            <a:avLst/>
          </a:prstGeom>
        </p:spPr>
      </p:pic>
      <p:pic>
        <p:nvPicPr>
          <p:cNvPr id="39" name="Gráfico 38" descr="Perfil masculino">
            <a:extLst>
              <a:ext uri="{FF2B5EF4-FFF2-40B4-BE49-F238E27FC236}">
                <a16:creationId xmlns:a16="http://schemas.microsoft.com/office/drawing/2014/main" id="{7CE07537-CB7C-4E7B-9DD2-B106524F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5050" y="3900975"/>
            <a:ext cx="792000" cy="792000"/>
          </a:xfrm>
          <a:prstGeom prst="rect">
            <a:avLst/>
          </a:prstGeom>
        </p:spPr>
      </p:pic>
      <p:pic>
        <p:nvPicPr>
          <p:cNvPr id="41" name="Gráfico 40" descr="Usuário">
            <a:extLst>
              <a:ext uri="{FF2B5EF4-FFF2-40B4-BE49-F238E27FC236}">
                <a16:creationId xmlns:a16="http://schemas.microsoft.com/office/drawing/2014/main" id="{1E3425DF-B045-4135-A968-64A6EE26B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9356" y="4458045"/>
            <a:ext cx="792000" cy="792000"/>
          </a:xfrm>
          <a:prstGeom prst="rect">
            <a:avLst/>
          </a:prstGeom>
        </p:spPr>
      </p:pic>
      <p:pic>
        <p:nvPicPr>
          <p:cNvPr id="42" name="Gráfico 41" descr="Menina estudante">
            <a:extLst>
              <a:ext uri="{FF2B5EF4-FFF2-40B4-BE49-F238E27FC236}">
                <a16:creationId xmlns:a16="http://schemas.microsoft.com/office/drawing/2014/main" id="{9FD3D361-B2A9-4022-A118-7344302EE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005384" y="1690931"/>
            <a:ext cx="914400" cy="914400"/>
          </a:xfrm>
          <a:prstGeom prst="rect">
            <a:avLst/>
          </a:prstGeom>
        </p:spPr>
      </p:pic>
      <p:pic>
        <p:nvPicPr>
          <p:cNvPr id="44" name="Gráfico 43" descr="Menino estudante">
            <a:extLst>
              <a:ext uri="{FF2B5EF4-FFF2-40B4-BE49-F238E27FC236}">
                <a16:creationId xmlns:a16="http://schemas.microsoft.com/office/drawing/2014/main" id="{6EE62E79-08A0-41D7-B554-50B59E041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22395" y="2419049"/>
            <a:ext cx="914400" cy="914400"/>
          </a:xfrm>
          <a:prstGeom prst="rect">
            <a:avLst/>
          </a:prstGeom>
        </p:spPr>
      </p:pic>
      <p:pic>
        <p:nvPicPr>
          <p:cNvPr id="56" name="Gráfico 55" descr="Perfil Feminino">
            <a:extLst>
              <a:ext uri="{FF2B5EF4-FFF2-40B4-BE49-F238E27FC236}">
                <a16:creationId xmlns:a16="http://schemas.microsoft.com/office/drawing/2014/main" id="{457A8E1A-93A6-419E-BC57-8477E8E9B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1540" y="3983176"/>
            <a:ext cx="792000" cy="792000"/>
          </a:xfrm>
          <a:prstGeom prst="rect">
            <a:avLst/>
          </a:prstGeom>
        </p:spPr>
      </p:pic>
      <p:pic>
        <p:nvPicPr>
          <p:cNvPr id="57" name="Gráfico 56" descr="Usuário">
            <a:extLst>
              <a:ext uri="{FF2B5EF4-FFF2-40B4-BE49-F238E27FC236}">
                <a16:creationId xmlns:a16="http://schemas.microsoft.com/office/drawing/2014/main" id="{2F0EFA38-1E2A-447D-91F7-91EA5603CA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09005" y="4424983"/>
            <a:ext cx="792000" cy="792000"/>
          </a:xfrm>
          <a:prstGeom prst="rect">
            <a:avLst/>
          </a:prstGeom>
        </p:spPr>
      </p:pic>
      <p:pic>
        <p:nvPicPr>
          <p:cNvPr id="58" name="Gráfico 57" descr="Perfil masculino">
            <a:extLst>
              <a:ext uri="{FF2B5EF4-FFF2-40B4-BE49-F238E27FC236}">
                <a16:creationId xmlns:a16="http://schemas.microsoft.com/office/drawing/2014/main" id="{80F63808-9FCE-4940-BE73-ACDB13509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1337" y="4945278"/>
            <a:ext cx="792000" cy="792000"/>
          </a:xfrm>
          <a:prstGeom prst="rect">
            <a:avLst/>
          </a:prstGeom>
        </p:spPr>
      </p:pic>
      <p:pic>
        <p:nvPicPr>
          <p:cNvPr id="59" name="Gráfico 58" descr="Perfil Feminino">
            <a:extLst>
              <a:ext uri="{FF2B5EF4-FFF2-40B4-BE49-F238E27FC236}">
                <a16:creationId xmlns:a16="http://schemas.microsoft.com/office/drawing/2014/main" id="{57A354CF-5286-4E98-9C22-84FD6BCD2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1206" y="4431254"/>
            <a:ext cx="792000" cy="792000"/>
          </a:xfrm>
          <a:prstGeom prst="rect">
            <a:avLst/>
          </a:prstGeom>
        </p:spPr>
      </p:pic>
      <p:pic>
        <p:nvPicPr>
          <p:cNvPr id="60" name="Gráfico 59" descr="Menino estudante">
            <a:extLst>
              <a:ext uri="{FF2B5EF4-FFF2-40B4-BE49-F238E27FC236}">
                <a16:creationId xmlns:a16="http://schemas.microsoft.com/office/drawing/2014/main" id="{C73A57B0-F30C-480F-9B92-7163BFE9E0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5086" y="2390515"/>
            <a:ext cx="914400" cy="9144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A3E31B1F-B31C-4AA8-A0F7-99005C9590F7}"/>
              </a:ext>
            </a:extLst>
          </p:cNvPr>
          <p:cNvSpPr/>
          <p:nvPr/>
        </p:nvSpPr>
        <p:spPr>
          <a:xfrm rot="10800000">
            <a:off x="8512670" y="1632625"/>
            <a:ext cx="1980447" cy="1949976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1BA5092E-4CE7-46E7-8911-8C4DEB50D0CB}"/>
              </a:ext>
            </a:extLst>
          </p:cNvPr>
          <p:cNvSpPr/>
          <p:nvPr/>
        </p:nvSpPr>
        <p:spPr>
          <a:xfrm rot="10800000" flipH="1">
            <a:off x="7462933" y="3750241"/>
            <a:ext cx="3826934" cy="2183803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Seta: para a Direita 68">
            <a:extLst>
              <a:ext uri="{FF2B5EF4-FFF2-40B4-BE49-F238E27FC236}">
                <a16:creationId xmlns:a16="http://schemas.microsoft.com/office/drawing/2014/main" id="{150DF3AA-1A8B-4482-BCC0-9FC274A4AD52}"/>
              </a:ext>
            </a:extLst>
          </p:cNvPr>
          <p:cNvSpPr/>
          <p:nvPr/>
        </p:nvSpPr>
        <p:spPr>
          <a:xfrm>
            <a:off x="6006061" y="3248266"/>
            <a:ext cx="1080949" cy="102855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3950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3" name="Picture 2" descr="R Packages - RStudio">
            <a:extLst>
              <a:ext uri="{FF2B5EF4-FFF2-40B4-BE49-F238E27FC236}">
                <a16:creationId xmlns:a16="http://schemas.microsoft.com/office/drawing/2014/main" id="{61EB3466-65F9-BE07-5644-AC7E9738F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149" y="126669"/>
            <a:ext cx="93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="" xmlns:p14="http://schemas.microsoft.com/office/powerpoint/2010/main" xmlns:pr="smNativeData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64F46C4E-97BF-DFE4-1697-C6E1A3AD0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3547872" y="1828800"/>
            <a:ext cx="3566160" cy="378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169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750" y="276622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Studio swag">
            <a:extLst>
              <a:ext uri="{FF2B5EF4-FFF2-40B4-BE49-F238E27FC236}">
                <a16:creationId xmlns:a16="http://schemas.microsoft.com/office/drawing/2014/main" id="{5E48302E-24AB-5BE4-ECB0-534BC8A5A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3800" y="2766225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 Markdown Format for Flexible Dashboards • flexdashboard">
            <a:extLst>
              <a:ext uri="{FF2B5EF4-FFF2-40B4-BE49-F238E27FC236}">
                <a16:creationId xmlns:a16="http://schemas.microsoft.com/office/drawing/2014/main" id="{38F18256-EE1D-61F7-C187-4F6C559A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91" b="97066" l="2041" r="99320">
                        <a14:foregroundMark x1="41224" y1="46948" x2="36599" y2="69836"/>
                        <a14:foregroundMark x1="36599" y1="69836" x2="54694" y2="78169"/>
                        <a14:foregroundMark x1="54694" y1="78169" x2="59320" y2="63146"/>
                        <a14:foregroundMark x1="59320" y1="63146" x2="61088" y2="61620"/>
                        <a14:foregroundMark x1="92245" y1="38967" x2="91973" y2="48239"/>
                        <a14:foregroundMark x1="91973" y1="48239" x2="87075" y2="60681"/>
                        <a14:foregroundMark x1="87075" y1="60681" x2="89524" y2="66432"/>
                        <a14:foregroundMark x1="92245" y1="50704" x2="11020" y2="57277"/>
                        <a14:foregroundMark x1="51701" y1="76761" x2="37007" y2="72183"/>
                        <a14:foregroundMark x1="37007" y1="72183" x2="11429" y2="47418"/>
                        <a14:foregroundMark x1="11429" y1="47418" x2="11020" y2="47418"/>
                        <a14:foregroundMark x1="59184" y1="49296" x2="22721" y2="51526"/>
                        <a14:foregroundMark x1="22721" y1="51526" x2="20816" y2="53052"/>
                        <a14:foregroundMark x1="87891" y1="46127" x2="40272" y2="51408"/>
                        <a14:foregroundMark x1="46259" y1="44249" x2="21224" y2="52817"/>
                        <a14:foregroundMark x1="39048" y1="42136" x2="29932" y2="48474"/>
                        <a14:foregroundMark x1="29932" y1="48474" x2="23265" y2="57981"/>
                        <a14:foregroundMark x1="23265" y1="57981" x2="23265" y2="63146"/>
                        <a14:foregroundMark x1="34150" y1="57629" x2="28844" y2="50704"/>
                        <a14:foregroundMark x1="28844" y1="50704" x2="28844" y2="50704"/>
                        <a14:foregroundMark x1="14694" y1="64554" x2="7619" y2="42723"/>
                        <a14:foregroundMark x1="18367" y1="26408" x2="10884" y2="32512"/>
                        <a14:foregroundMark x1="10884" y1="32512" x2="6395" y2="41901"/>
                        <a14:foregroundMark x1="6395" y1="41901" x2="6939" y2="44836"/>
                        <a14:foregroundMark x1="5442" y1="46127" x2="4626" y2="57981"/>
                        <a14:foregroundMark x1="4626" y1="57981" x2="10340" y2="69836"/>
                        <a14:foregroundMark x1="2585" y1="51761" x2="3265" y2="63146"/>
                        <a14:foregroundMark x1="16463" y1="49883" x2="15918" y2="60211"/>
                        <a14:foregroundMark x1="15918" y1="60211" x2="15918" y2="60211"/>
                        <a14:foregroundMark x1="68435" y1="58099" x2="60680" y2="67371"/>
                        <a14:foregroundMark x1="60680" y1="67371" x2="57007" y2="78286"/>
                        <a14:foregroundMark x1="57007" y1="78286" x2="57007" y2="79460"/>
                        <a14:foregroundMark x1="48980" y1="91432" x2="76463" y2="79695"/>
                        <a14:foregroundMark x1="96327" y1="67723" x2="95646" y2="47418"/>
                        <a14:foregroundMark x1="96327" y1="35681" x2="92517" y2="51761"/>
                        <a14:foregroundMark x1="49660" y1="3991" x2="73061" y2="16784"/>
                        <a14:foregroundMark x1="77415" y1="48592" x2="80544" y2="63732"/>
                        <a14:foregroundMark x1="96871" y1="43779" x2="95374" y2="53638"/>
                        <a14:foregroundMark x1="13741" y1="51995" x2="13741" y2="56573"/>
                        <a14:foregroundMark x1="49660" y1="97066" x2="50476" y2="96479"/>
                        <a14:foregroundMark x1="99255" y1="64789" x2="99320" y2="64319"/>
                        <a14:foregroundMark x1="98095" y1="73122" x2="99140" y2="65610"/>
                        <a14:foregroundMark x1="2993" y1="26174" x2="2041" y2="26643"/>
                        <a14:foregroundMark x1="3810" y1="25117" x2="2313" y2="25352"/>
                        <a14:backgroundMark x1="99728" y1="65023" x2="99728" y2="65023"/>
                        <a14:backgroundMark x1="99728" y1="64789" x2="99728" y2="65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59595"/>
            <a:ext cx="27952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305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8037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 E </a:t>
            </a:r>
            <a:r>
              <a:rPr lang="en-US" dirty="0" err="1"/>
              <a:t>até</a:t>
            </a:r>
            <a:r>
              <a:rPr lang="en-US" dirty="0"/>
              <a:t> as </a:t>
            </a:r>
            <a:r>
              <a:rPr lang="en-US" dirty="0" err="1"/>
              <a:t>próximas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;)</a:t>
            </a:r>
            <a:endParaRPr lang="en-US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168" y="1839806"/>
            <a:ext cx="11850624" cy="4292600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larga, coerente e integrada coleção de </a:t>
            </a:r>
            <a:r>
              <a:rPr lang="pt-BR" b="1" dirty="0"/>
              <a:t>recursos para todo o fluxo de trabalho de análise de dados</a:t>
            </a:r>
            <a:r>
              <a:rPr lang="pt-BR" dirty="0"/>
              <a:t>, desde a manipulação e visualização de dados até o desenvolvimento e </a:t>
            </a:r>
            <a:r>
              <a:rPr lang="pt-BR" dirty="0" err="1"/>
              <a:t>deploy</a:t>
            </a:r>
            <a:r>
              <a:rPr lang="pt-BR" dirty="0"/>
              <a:t>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ou ainda a criação de dashboards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8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93791" y="1816137"/>
            <a:ext cx="11117253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análise de dados, garantindo recursos para dados desde etapas básicas até modelagem avançadas, construção de aplicações, big data e muito mais</a:t>
            </a:r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02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3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CB04D56-D858-0A5F-D619-C5FE8F8EDC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66" b="2222"/>
          <a:stretch/>
        </p:blipFill>
        <p:spPr>
          <a:xfrm flipH="1" flipV="1">
            <a:off x="3028950" y="2057400"/>
            <a:ext cx="5600700" cy="3827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5E5660-01AD-702F-3258-B3984376DF4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Atualizar a foto</a:t>
            </a:r>
          </a:p>
        </p:txBody>
      </p:sp>
    </p:spTree>
    <p:extLst>
      <p:ext uri="{BB962C8B-B14F-4D97-AF65-F5344CB8AC3E}">
        <p14:creationId xmlns:p14="http://schemas.microsoft.com/office/powerpoint/2010/main" val="262746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812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Pocket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077" y="358435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2939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3" y="15595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755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748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547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 err="1"/>
              <a:t>dataprep</a:t>
            </a:r>
            <a:endParaRPr lang="pt-BR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119219" y="3795755"/>
            <a:ext cx="2813166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testes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23830" y="2505643"/>
            <a:ext cx="292317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aconteceu?</a:t>
            </a:r>
            <a:endParaRPr lang="en-US" sz="2400" dirty="0"/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083422" y="2514855"/>
            <a:ext cx="2872116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como aconteceu?</a:t>
            </a:r>
            <a:endParaRPr lang="en-US" sz="2400" dirty="0"/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5953543" y="2546855"/>
            <a:ext cx="3256547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ts val="3360"/>
              </a:lnSpc>
              <a:buNone/>
            </a:pPr>
            <a:r>
              <a:rPr lang="pt-BR" sz="2400" dirty="0"/>
              <a:t>o que irá  acontecer?</a:t>
            </a:r>
            <a:endParaRPr lang="en-US" sz="2400" dirty="0"/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288110" y="2451118"/>
            <a:ext cx="2188683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como fazer acontecer?</a:t>
            </a:r>
            <a:endParaRPr lang="en-US" sz="2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endParaRPr lang="pt-BR" sz="28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7747" y="586411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3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♥ (Posit)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142469C-F3B1-1304-50E6-7F162F72A2DD}"/>
              </a:ext>
            </a:extLst>
          </p:cNvPr>
          <p:cNvGrpSpPr/>
          <p:nvPr/>
        </p:nvGrpSpPr>
        <p:grpSpPr>
          <a:xfrm>
            <a:off x="2112082" y="1587983"/>
            <a:ext cx="7393608" cy="5045045"/>
            <a:chOff x="2112082" y="1587983"/>
            <a:chExt cx="7393608" cy="5045045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BF8E5B29-159D-4CDB-BE79-4D5693D65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1630" y="1587983"/>
              <a:ext cx="7374060" cy="504504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20646886-B4E6-54EF-4177-7AAD9D140DA5}"/>
                </a:ext>
              </a:extLst>
            </p:cNvPr>
            <p:cNvSpPr/>
            <p:nvPr/>
          </p:nvSpPr>
          <p:spPr>
            <a:xfrm>
              <a:off x="2112082" y="2098317"/>
              <a:ext cx="3780000" cy="165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Source</a:t>
              </a:r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77AA3174-C9B6-31CB-B94C-4214A8E4DAFE}"/>
                </a:ext>
              </a:extLst>
            </p:cNvPr>
            <p:cNvSpPr/>
            <p:nvPr/>
          </p:nvSpPr>
          <p:spPr>
            <a:xfrm>
              <a:off x="2112083" y="3754317"/>
              <a:ext cx="3779999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Console / Terminal / Jobs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5146C64-7FF8-646F-9B59-ED9413340B3D}"/>
                </a:ext>
              </a:extLst>
            </p:cNvPr>
            <p:cNvSpPr/>
            <p:nvPr/>
          </p:nvSpPr>
          <p:spPr>
            <a:xfrm>
              <a:off x="5892083" y="2098317"/>
              <a:ext cx="3599094" cy="165599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 err="1">
                  <a:solidFill>
                    <a:srgbClr val="C00000"/>
                  </a:solidFill>
                </a:rPr>
                <a:t>Environment</a:t>
              </a:r>
              <a:r>
                <a:rPr lang="pt-BR" dirty="0">
                  <a:solidFill>
                    <a:srgbClr val="C00000"/>
                  </a:solidFill>
                </a:rPr>
                <a:t> 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C2592DD-82DD-6647-0CD5-10CBB71EE4AB}"/>
                </a:ext>
              </a:extLst>
            </p:cNvPr>
            <p:cNvSpPr/>
            <p:nvPr/>
          </p:nvSpPr>
          <p:spPr>
            <a:xfrm>
              <a:off x="5892083" y="3754315"/>
              <a:ext cx="3599094" cy="287871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BR" dirty="0">
                  <a:solidFill>
                    <a:srgbClr val="C00000"/>
                  </a:solidFill>
                </a:rPr>
                <a:t>Histórico (</a:t>
              </a:r>
              <a:r>
                <a:rPr lang="pt-BR" dirty="0" err="1">
                  <a:solidFill>
                    <a:srgbClr val="C00000"/>
                  </a:solidFill>
                </a:rPr>
                <a:t>History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Arquivos (Files)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Gráficos (</a:t>
              </a:r>
              <a:r>
                <a:rPr lang="pt-BR" dirty="0" err="1">
                  <a:solidFill>
                    <a:srgbClr val="C00000"/>
                  </a:solidFill>
                </a:rPr>
                <a:t>Plots</a:t>
              </a:r>
              <a:r>
                <a:rPr lang="pt-BR" dirty="0">
                  <a:solidFill>
                    <a:srgbClr val="C00000"/>
                  </a:solidFill>
                </a:rPr>
                <a:t>)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Bibliotecas (</a:t>
              </a:r>
              <a:r>
                <a:rPr lang="pt-BR" dirty="0" err="1">
                  <a:solidFill>
                    <a:srgbClr val="C00000"/>
                  </a:solidFill>
                </a:rPr>
                <a:t>Packages</a:t>
              </a:r>
              <a:r>
                <a:rPr lang="pt-BR" dirty="0">
                  <a:solidFill>
                    <a:srgbClr val="C00000"/>
                  </a:solidFill>
                </a:rPr>
                <a:t>) </a:t>
              </a:r>
            </a:p>
            <a:p>
              <a:pPr algn="ctr"/>
              <a:r>
                <a:rPr lang="pt-BR" dirty="0">
                  <a:solidFill>
                    <a:srgbClr val="C00000"/>
                  </a:solidFill>
                </a:rPr>
                <a:t>Ajuda (Help)</a:t>
              </a: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  <a:p>
              <a:pPr algn="ctr"/>
              <a:endParaRPr lang="pt-BR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E2E344C4-4487-4BCC-A096-DB5A50AF9162}"/>
              </a:ext>
            </a:extLst>
          </p:cNvPr>
          <p:cNvGrpSpPr/>
          <p:nvPr/>
        </p:nvGrpSpPr>
        <p:grpSpPr>
          <a:xfrm>
            <a:off x="306817" y="1986524"/>
            <a:ext cx="3608754" cy="4211487"/>
            <a:chOff x="150911" y="1806642"/>
            <a:chExt cx="3776515" cy="4542764"/>
          </a:xfrm>
        </p:grpSpPr>
        <p:pic>
          <p:nvPicPr>
            <p:cNvPr id="5" name="Imagem 4" descr="Texto&#10;&#10;Descrição gerada automaticamente">
              <a:extLst>
                <a:ext uri="{FF2B5EF4-FFF2-40B4-BE49-F238E27FC236}">
                  <a16:creationId xmlns:a16="http://schemas.microsoft.com/office/drawing/2014/main" id="{C0D60D8E-F6D7-98BB-F689-12FDDF78A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911" y="1806642"/>
              <a:ext cx="3776515" cy="454276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78E3F18-B4DE-EA82-DAAE-B2D796767BBC}"/>
                </a:ext>
              </a:extLst>
            </p:cNvPr>
            <p:cNvSpPr/>
            <p:nvPr/>
          </p:nvSpPr>
          <p:spPr>
            <a:xfrm>
              <a:off x="165901" y="4616519"/>
              <a:ext cx="1284988" cy="21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41122E2-E56C-B69E-FFA3-9294CC34865B}"/>
                </a:ext>
              </a:extLst>
            </p:cNvPr>
            <p:cNvSpPr/>
            <p:nvPr/>
          </p:nvSpPr>
          <p:spPr>
            <a:xfrm>
              <a:off x="165901" y="4885644"/>
              <a:ext cx="3240000" cy="25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C627882-DEBC-D320-8535-0175FFD4C157}"/>
                </a:ext>
              </a:extLst>
            </p:cNvPr>
            <p:cNvSpPr/>
            <p:nvPr/>
          </p:nvSpPr>
          <p:spPr>
            <a:xfrm>
              <a:off x="165901" y="5199739"/>
              <a:ext cx="3551662" cy="1080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92BF2160-8C17-8B90-D687-56B65BE7A2D8}"/>
              </a:ext>
            </a:extLst>
          </p:cNvPr>
          <p:cNvGrpSpPr/>
          <p:nvPr/>
        </p:nvGrpSpPr>
        <p:grpSpPr>
          <a:xfrm>
            <a:off x="4260979" y="2282924"/>
            <a:ext cx="3551662" cy="3452222"/>
            <a:chOff x="4056273" y="2298771"/>
            <a:chExt cx="3764659" cy="3670408"/>
          </a:xfrm>
        </p:grpSpPr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01AEAA45-5F68-8156-C932-AC088B079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56273" y="2346642"/>
              <a:ext cx="3764659" cy="357466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C5160D7-933C-570A-CDFC-8EED0E075600}"/>
                </a:ext>
              </a:extLst>
            </p:cNvPr>
            <p:cNvSpPr/>
            <p:nvPr/>
          </p:nvSpPr>
          <p:spPr>
            <a:xfrm>
              <a:off x="4056273" y="2298771"/>
              <a:ext cx="1340296" cy="1368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9B897EDD-FC41-1154-4C2D-F5013D7AE737}"/>
                </a:ext>
              </a:extLst>
            </p:cNvPr>
            <p:cNvSpPr/>
            <p:nvPr/>
          </p:nvSpPr>
          <p:spPr>
            <a:xfrm>
              <a:off x="4056273" y="3693970"/>
              <a:ext cx="3749669" cy="6941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6FC02698-8EF8-65FC-9CF8-C462479239B3}"/>
                </a:ext>
              </a:extLst>
            </p:cNvPr>
            <p:cNvSpPr/>
            <p:nvPr/>
          </p:nvSpPr>
          <p:spPr>
            <a:xfrm>
              <a:off x="4056273" y="4430298"/>
              <a:ext cx="3749669" cy="153888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6C4E9D5-A358-EE6C-74D4-E1F708E2FF8D}"/>
              </a:ext>
            </a:extLst>
          </p:cNvPr>
          <p:cNvGrpSpPr/>
          <p:nvPr/>
        </p:nvGrpSpPr>
        <p:grpSpPr>
          <a:xfrm>
            <a:off x="8194875" y="2771423"/>
            <a:ext cx="3423819" cy="2344217"/>
            <a:chOff x="8028666" y="3037252"/>
            <a:chExt cx="3779649" cy="2400918"/>
          </a:xfrm>
        </p:grpSpPr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49CB14AE-29A1-B0D3-8D1E-78CFE9B5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647" y="3083694"/>
              <a:ext cx="3749668" cy="230803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261C47E-0481-53B6-E163-0B948B1D7FB4}"/>
                </a:ext>
              </a:extLst>
            </p:cNvPr>
            <p:cNvSpPr/>
            <p:nvPr/>
          </p:nvSpPr>
          <p:spPr>
            <a:xfrm>
              <a:off x="8037656" y="3037252"/>
              <a:ext cx="3749669" cy="792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B555DD66-602D-CE5F-B46C-AA69D318D95E}"/>
                </a:ext>
              </a:extLst>
            </p:cNvPr>
            <p:cNvSpPr/>
            <p:nvPr/>
          </p:nvSpPr>
          <p:spPr>
            <a:xfrm>
              <a:off x="8028666" y="3861158"/>
              <a:ext cx="3749669" cy="39600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6FE7552A-B914-3943-BE80-ED6AD1D52A7F}"/>
                </a:ext>
              </a:extLst>
            </p:cNvPr>
            <p:cNvSpPr/>
            <p:nvPr/>
          </p:nvSpPr>
          <p:spPr>
            <a:xfrm>
              <a:off x="8028666" y="4289064"/>
              <a:ext cx="3749669" cy="1149106"/>
            </a:xfrm>
            <a:prstGeom prst="rect">
              <a:avLst/>
            </a:prstGeom>
            <a:solidFill>
              <a:srgbClr val="C00000">
                <a:alpha val="14902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tidyverse:</a:t>
            </a:r>
          </a:p>
          <a:p>
            <a:pPr lvl="0"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0" y="2571730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819615"/>
              </p:ext>
            </p:extLst>
          </p:nvPr>
        </p:nvGraphicFramePr>
        <p:xfrm>
          <a:off x="204215" y="2625542"/>
          <a:ext cx="11843816" cy="4106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258" y="1352419"/>
            <a:ext cx="1181952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00" y="1345099"/>
            <a:ext cx="118503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504590" y="1374210"/>
            <a:ext cx="1376779" cy="1368000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3284602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61365" y="5242301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3275783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59927" y="5238789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3275783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324133" y="52382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3272542" y="1821429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910" t="64157" r="81635" b="4156"/>
          <a:stretch/>
        </p:blipFill>
        <p:spPr>
          <a:xfrm>
            <a:off x="4005409" y="2019592"/>
            <a:ext cx="791712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2865188" y="3676641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5718306" y="1635493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7324041" y="2325127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8" name="Tabela 37">
            <a:extLst>
              <a:ext uri="{FF2B5EF4-FFF2-40B4-BE49-F238E27FC236}">
                <a16:creationId xmlns:a16="http://schemas.microsoft.com/office/drawing/2014/main" id="{D7F7B481-2856-407E-8EC2-E829AC56F9E8}"/>
              </a:ext>
            </a:extLst>
          </p:cNvPr>
          <p:cNvGraphicFramePr>
            <a:graphicFrameLocks noGrp="1"/>
          </p:cNvGraphicFramePr>
          <p:nvPr/>
        </p:nvGraphicFramePr>
        <p:xfrm>
          <a:off x="2468698" y="401854"/>
          <a:ext cx="7940203" cy="6054291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575511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8789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6068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478513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3" name="Gráfico 2" descr="Desbloquear com preenchimento sólido">
            <a:extLst>
              <a:ext uri="{FF2B5EF4-FFF2-40B4-BE49-F238E27FC236}">
                <a16:creationId xmlns:a16="http://schemas.microsoft.com/office/drawing/2014/main" id="{8B14B640-08C8-4023-9F89-72B74AD1A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708" y="1864410"/>
            <a:ext cx="720000" cy="720000"/>
          </a:xfrm>
          <a:prstGeom prst="rect">
            <a:avLst/>
          </a:prstGeom>
        </p:spPr>
      </p:pic>
      <p:pic>
        <p:nvPicPr>
          <p:cNvPr id="17" name="Gráfico 16" descr="Banco de dados com preenchimento sólido">
            <a:extLst>
              <a:ext uri="{FF2B5EF4-FFF2-40B4-BE49-F238E27FC236}">
                <a16:creationId xmlns:a16="http://schemas.microsoft.com/office/drawing/2014/main" id="{07812C82-1DB5-42A0-ACF6-BEEDA81D1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08" y="3919014"/>
            <a:ext cx="720000" cy="720000"/>
          </a:xfrm>
          <a:prstGeom prst="rect">
            <a:avLst/>
          </a:prstGeom>
        </p:spPr>
      </p:pic>
      <p:pic>
        <p:nvPicPr>
          <p:cNvPr id="24" name="Gráfico 23" descr="Pesquisa com preenchimento sólido">
            <a:extLst>
              <a:ext uri="{FF2B5EF4-FFF2-40B4-BE49-F238E27FC236}">
                <a16:creationId xmlns:a16="http://schemas.microsoft.com/office/drawing/2014/main" id="{A5A2D5E8-25DA-48B4-8F86-2A7BE93701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9775" y="5476926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4DBAB2F-F0E0-57C6-9C68-1C681E7AA48E}"/>
              </a:ext>
            </a:extLst>
          </p:cNvPr>
          <p:cNvGrpSpPr/>
          <p:nvPr/>
        </p:nvGrpSpPr>
        <p:grpSpPr>
          <a:xfrm>
            <a:off x="473412" y="2272181"/>
            <a:ext cx="5622588" cy="3192330"/>
            <a:chOff x="720402" y="1965523"/>
            <a:chExt cx="5622588" cy="3192330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CDC596C7-FA18-3687-8C94-389AA944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402" y="1965523"/>
              <a:ext cx="5445740" cy="3192330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50DC63B-8DC0-FEE2-25DE-6E3047AA264B}"/>
                </a:ext>
              </a:extLst>
            </p:cNvPr>
            <p:cNvSpPr/>
            <p:nvPr/>
          </p:nvSpPr>
          <p:spPr>
            <a:xfrm>
              <a:off x="4742851" y="2217550"/>
              <a:ext cx="1600139" cy="3959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tângulo 2">
            <a:extLst>
              <a:ext uri="{FF2B5EF4-FFF2-40B4-BE49-F238E27FC236}">
                <a16:creationId xmlns:a16="http://schemas.microsoft.com/office/drawing/2014/main" id="{B0000373-EE7F-4274-9CA0-B251D3C35B8B}"/>
              </a:ext>
            </a:extLst>
          </p:cNvPr>
          <p:cNvSpPr/>
          <p:nvPr/>
        </p:nvSpPr>
        <p:spPr>
          <a:xfrm>
            <a:off x="1230037" y="1669539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Passar para português</a:t>
            </a:r>
          </a:p>
        </p:txBody>
      </p:sp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9570" y="5325841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Adicionalmente ao armazenamento em memória, os dados do R podem ser organizados segundo as seguintes estruturas: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Os dois últimos sendo pouco usuais. 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R,  segue a seguinte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Explorações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iniciais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4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B3D65EB4-3CEE-6CFF-8F7C-748CEF14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506" y="2608167"/>
            <a:ext cx="2880000" cy="333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B53469-7B32-1BD4-1DA9-556F110E483B}"/>
              </a:ext>
            </a:extLst>
          </p:cNvPr>
          <p:cNvSpPr txBox="1"/>
          <p:nvPr/>
        </p:nvSpPr>
        <p:spPr>
          <a:xfrm>
            <a:off x="5604910" y="505501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720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429946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441169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21585" y="534851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88314" y="577063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46287" y="613996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81077" y="575544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39050" y="612477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rgbClr val="C00000"/>
                  </a:solidFill>
                </a:endParaRP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rgbClr val="C00000"/>
                    </a:solidFill>
                  </a:rPr>
                  <a:t>μ</a:t>
                </a:r>
                <a:r>
                  <a:rPr lang="pt-BR" b="1" dirty="0">
                    <a:solidFill>
                      <a:srgbClr val="C00000"/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rgbClr val="C00000"/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rgbClr val="C00000"/>
                </a:solidFill>
              </a:rPr>
              <a:t>Mo</a:t>
            </a:r>
            <a:r>
              <a:rPr lang="pt-BR" b="1" dirty="0">
                <a:solidFill>
                  <a:srgbClr val="C00000"/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5604909" y="442341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9087510" y="2675990"/>
            <a:ext cx="20072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</a:t>
            </a:r>
          </a:p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Science / IT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6238231" y="2635348"/>
            <a:ext cx="1599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Math</a:t>
            </a:r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/</a:t>
            </a:r>
          </a:p>
          <a:p>
            <a:pPr algn="ctr"/>
            <a:r>
              <a:rPr lang="pt-BR" sz="3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Statistics</a:t>
            </a:r>
            <a:endParaRPr lang="pt-BR" sz="3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9808" y="5163206"/>
            <a:ext cx="2751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Domain / Expertise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6873070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098" name="Picture 2" descr="Média, Moda e Mediana - Matemática Enem | Educa Mais Brasil">
            <a:extLst>
              <a:ext uri="{FF2B5EF4-FFF2-40B4-BE49-F238E27FC236}">
                <a16:creationId xmlns:a16="http://schemas.microsoft.com/office/drawing/2014/main" id="{983615A5-BE8E-1DBF-A1C2-B4BBC957B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59" y="4658160"/>
            <a:ext cx="1250431" cy="208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asures of Dispersion in Statistics and its types - Statistical Aid">
            <a:extLst>
              <a:ext uri="{FF2B5EF4-FFF2-40B4-BE49-F238E27FC236}">
                <a16:creationId xmlns:a16="http://schemas.microsoft.com/office/drawing/2014/main" id="{4A883F88-74B9-9908-F2C7-370ECAFB9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046" y="4484670"/>
            <a:ext cx="3144452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099" y="4658160"/>
            <a:ext cx="3213960" cy="2084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B09CBB7-774C-8B6F-1089-122967685666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português</a:t>
            </a:r>
          </a:p>
        </p:txBody>
      </p:sp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de </a:t>
            </a:r>
            <a:r>
              <a:rPr lang="pt-BR" dirty="0" err="1"/>
              <a:t>Frequencia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/>
              <a:t>: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0"/>
          <a:stretch/>
        </p:blipFill>
        <p:spPr bwMode="auto">
          <a:xfrm>
            <a:off x="6831326" y="1806425"/>
            <a:ext cx="3425603" cy="474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),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q1,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),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indent="-100379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, absoluta) e correlação (r ou </a:t>
            </a:r>
            <a:r>
              <a:rPr lang="el-GR" dirty="0"/>
              <a:t>ρ</a:t>
            </a:r>
            <a:r>
              <a:rPr lang="pt-BR" dirty="0"/>
              <a:t>,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6EA68D5-46E6-747B-64FE-AFB8CC635BDE}"/>
              </a:ext>
            </a:extLst>
          </p:cNvPr>
          <p:cNvSpPr/>
          <p:nvPr/>
        </p:nvSpPr>
        <p:spPr>
          <a:xfrm>
            <a:off x="1247713" y="5240104"/>
            <a:ext cx="9731926" cy="114240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Substituir por imagens com o </a:t>
            </a:r>
            <a:r>
              <a:rPr lang="pt-BR" sz="3600" dirty="0" err="1"/>
              <a:t>msm</a:t>
            </a:r>
            <a:r>
              <a:rPr lang="pt-BR" sz="3600" dirty="0"/>
              <a:t> design, e em </a:t>
            </a:r>
            <a:r>
              <a:rPr lang="pt-BR" sz="3600" dirty="0" err="1"/>
              <a:t>portuguêsque</a:t>
            </a:r>
            <a:r>
              <a:rPr lang="pt-BR" sz="3600" dirty="0"/>
              <a:t> os números estão</a:t>
            </a: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94" y="2433084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914" y="2366434"/>
            <a:ext cx="5586984" cy="412251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1700784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2" y="6335062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Upgrade de stickers</a:t>
            </a: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843" y="1524787"/>
            <a:ext cx="7216428" cy="32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29" y="3456432"/>
            <a:ext cx="7216428" cy="327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271843" y="6427730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0EA93C4-32A2-BF0B-3786-AB318A137674}"/>
              </a:ext>
            </a:extLst>
          </p:cNvPr>
          <p:cNvSpPr/>
          <p:nvPr/>
        </p:nvSpPr>
        <p:spPr>
          <a:xfrm>
            <a:off x="2460074" y="4491743"/>
            <a:ext cx="9731926" cy="18302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Transcrever o exemplo em PT? </a:t>
            </a:r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778570"/>
            <a:ext cx="51362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778569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311086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30" y="2389742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2903241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248462" y="1887403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982" y="5443321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48462" y="4920101"/>
            <a:ext cx="5360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ct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Ter um </a:t>
            </a:r>
            <a:r>
              <a:rPr lang="en-US" dirty="0" err="1"/>
              <a:t>olhar</a:t>
            </a:r>
            <a:r>
              <a:rPr lang="en-US" dirty="0"/>
              <a:t> </a:t>
            </a:r>
            <a:r>
              <a:rPr lang="en-US" dirty="0" err="1"/>
              <a:t>estruturado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as </a:t>
            </a:r>
            <a:r>
              <a:rPr lang="en-US" dirty="0" err="1"/>
              <a:t>escolhas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2513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nome do ggplot2).</a:t>
            </a: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5" name="Picture 2" descr="GitHub - erikgahner/awesome-ggplot2: A curated list of awesome ggplot2  tutorials, packages etc.">
            <a:extLst>
              <a:ext uri="{FF2B5EF4-FFF2-40B4-BE49-F238E27FC236}">
                <a16:creationId xmlns:a16="http://schemas.microsoft.com/office/drawing/2014/main" id="{FF68D4A6-46EE-BEA8-CFD6-A0813F328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789" y="2583655"/>
            <a:ext cx="1458689" cy="169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9428"/>
            <a:ext cx="7239000" cy="33624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4C0EC24-0E5C-CF08-AACE-74D3B6A758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281" r="65021" b="7789"/>
          <a:stretch/>
        </p:blipFill>
        <p:spPr>
          <a:xfrm>
            <a:off x="7462490" y="2879177"/>
            <a:ext cx="2629974" cy="12854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1BCAAD0-5AB6-579A-3558-AC9F27A54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56" r="43738" b="71323"/>
          <a:stretch/>
        </p:blipFill>
        <p:spPr>
          <a:xfrm>
            <a:off x="6437826" y="2682539"/>
            <a:ext cx="4230174" cy="393277"/>
          </a:xfrm>
          <a:prstGeom prst="rect">
            <a:avLst/>
          </a:prstGeom>
        </p:spPr>
      </p:pic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6" y="4922076"/>
            <a:ext cx="10451592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 e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coisas</a:t>
            </a:r>
            <a:r>
              <a:rPr lang="en-US" dirty="0"/>
              <a:t> para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preocuparmos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771115-F745-80C7-078E-E0D7D66A3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330" y="2488413"/>
            <a:ext cx="7635240" cy="28392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439428" y="6401426"/>
            <a:ext cx="5061685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Mas qual </a:t>
            </a:r>
            <a:r>
              <a:rPr lang="en-US" dirty="0" err="1"/>
              <a:t>gráfico</a:t>
            </a:r>
            <a:r>
              <a:rPr lang="en-US" dirty="0"/>
              <a:t> usar?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vs. </a:t>
            </a:r>
            <a:r>
              <a:rPr lang="en-US" dirty="0" err="1"/>
              <a:t>opções</a:t>
            </a:r>
            <a:r>
              <a:rPr lang="en-US" dirty="0"/>
              <a:t> </a:t>
            </a:r>
            <a:r>
              <a:rPr lang="en-US" dirty="0" err="1"/>
              <a:t>gráficas</a:t>
            </a:r>
            <a:endParaRPr lang="en-US" dirty="0"/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2529482" y="1582602"/>
            <a:ext cx="6060433" cy="491482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Tufte’s</a:t>
            </a:r>
            <a:r>
              <a:rPr lang="pt-BR" dirty="0"/>
              <a:t> Data-</a:t>
            </a:r>
            <a:r>
              <a:rPr lang="pt-BR" dirty="0" err="1"/>
              <a:t>ink</a:t>
            </a:r>
            <a:r>
              <a:rPr lang="pt-BR" dirty="0"/>
              <a:t> </a:t>
            </a:r>
            <a:r>
              <a:rPr lang="pt-BR" dirty="0" err="1"/>
              <a:t>ratio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607920" y="2567862"/>
            <a:ext cx="609904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gestalt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84A5A64-25F3-6E77-CBCB-3CCAD663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529" y="1714871"/>
            <a:ext cx="6768662" cy="61469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9314"/>
            <a:ext cx="4411717" cy="2075041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70A5AD8-19E6-214A-1170-E4755E6C1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012" y="4802912"/>
            <a:ext cx="2485696" cy="131401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A8C0F49-1F8C-426C-950C-61A6E2AA461C}"/>
              </a:ext>
            </a:extLst>
          </p:cNvPr>
          <p:cNvSpPr txBox="1"/>
          <p:nvPr/>
        </p:nvSpPr>
        <p:spPr>
          <a:xfrm>
            <a:off x="2774573" y="6325482"/>
            <a:ext cx="609904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/>
              <a:t>Ref.: </a:t>
            </a:r>
            <a:r>
              <a:rPr lang="pt-BR" sz="1050" dirty="0">
                <a:hlinkClick r:id="rId6"/>
              </a:rPr>
              <a:t>https://www.williamrchase.com/slides/assets/player/KeynoteDHTMLPlayer.html#1</a:t>
            </a:r>
            <a:r>
              <a:rPr lang="pt-BR" sz="105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ED935D7-F1DC-CDA5-BF36-9C3A14FFD0B9}"/>
              </a:ext>
            </a:extLst>
          </p:cNvPr>
          <p:cNvSpPr/>
          <p:nvPr/>
        </p:nvSpPr>
        <p:spPr>
          <a:xfrm>
            <a:off x="2341515" y="5448692"/>
            <a:ext cx="180445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874C4B4-9E22-0D42-DEB4-A6E5C20CB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13" y="3985969"/>
            <a:ext cx="2398746" cy="1325563"/>
          </a:xfrm>
          <a:prstGeom prst="rect">
            <a:avLst/>
          </a:prstGeom>
        </p:spPr>
      </p:pic>
      <p:pic>
        <p:nvPicPr>
          <p:cNvPr id="8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74E7B5C9-EC15-D614-AA9D-9DE9C0787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775" y="2053897"/>
            <a:ext cx="1655304" cy="21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349111C-723D-592F-7B75-5306137A8361}"/>
              </a:ext>
            </a:extLst>
          </p:cNvPr>
          <p:cNvSpPr txBox="1"/>
          <p:nvPr/>
        </p:nvSpPr>
        <p:spPr>
          <a:xfrm>
            <a:off x="5145726" y="5448692"/>
            <a:ext cx="1900549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10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428EDA7F-B817-0698-6529-AC01A02EE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81" y="1840647"/>
            <a:ext cx="1683638" cy="220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Text — geom_label • ggplot2">
            <a:extLst>
              <a:ext uri="{FF2B5EF4-FFF2-40B4-BE49-F238E27FC236}">
                <a16:creationId xmlns:a16="http://schemas.microsoft.com/office/drawing/2014/main" id="{3E2F949B-5473-36E2-686E-16613462D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28" y="3871048"/>
            <a:ext cx="1243584" cy="144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EACA96C-408D-8ACD-F095-B9F298205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4911" y="2062226"/>
            <a:ext cx="1957661" cy="220508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87B72EB-30C2-A4DC-F195-E6A9DD132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9732" y="4229248"/>
            <a:ext cx="2152865" cy="9828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9537E273-258B-FFE9-3D0F-F48A4188DB64}"/>
              </a:ext>
            </a:extLst>
          </p:cNvPr>
          <p:cNvSpPr txBox="1"/>
          <p:nvPr/>
        </p:nvSpPr>
        <p:spPr>
          <a:xfrm>
            <a:off x="7695676" y="5356332"/>
            <a:ext cx="2646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27854">
              <a:defRPr/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https://www.youtube.com/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  <a:hlinkClick r:id="rId11"/>
              </a:rPr>
              <a:t>watch?v=gFFj22kjlZk&amp;list=PLfv89tPxlTiVIrwuSBCISiBaGSH1CJR5-&amp;index=1</a:t>
            </a:r>
            <a:r>
              <a:rPr lang="pt-BR" sz="1260" dirty="0">
                <a:solidFill>
                  <a:prstClr val="black"/>
                </a:solidFill>
                <a:latin typeface="Calibri" panose="020F0502020204030204"/>
              </a:rPr>
              <a:t> </a:t>
            </a:r>
            <a:endParaRPr lang="pt-BR" sz="84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5520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Extra: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85" y="1414678"/>
            <a:ext cx="7385873" cy="342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656" y="3179206"/>
            <a:ext cx="7385873" cy="26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96" y="3840835"/>
            <a:ext cx="5635191" cy="299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Referências</a:t>
            </a:r>
            <a:endParaRPr lang="en-US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5CE09F2-0CB8-238C-4A17-4E3382CE1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2" y="1867256"/>
            <a:ext cx="8158228" cy="312348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307C6AF-6755-7E08-B23D-6C52526A6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227" y="2374462"/>
            <a:ext cx="6923483" cy="3976277"/>
          </a:xfrm>
          <a:prstGeom prst="rect">
            <a:avLst/>
          </a:prstGeom>
        </p:spPr>
      </p:pic>
      <p:pic>
        <p:nvPicPr>
          <p:cNvPr id="5" name="Picture 4" descr="An RStudio Table Contest for 2021 - RStudio">
            <a:extLst>
              <a:ext uri="{FF2B5EF4-FFF2-40B4-BE49-F238E27FC236}">
                <a16:creationId xmlns:a16="http://schemas.microsoft.com/office/drawing/2014/main" id="{876715F6-8B0A-956E-C5A7-EEA931364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27358"/>
            <a:ext cx="5748528" cy="276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6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Dataprep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Ações</a:t>
            </a:r>
            <a:r>
              <a:rPr lang="en-US" dirty="0"/>
              <a:t> que </a:t>
            </a:r>
            <a:r>
              <a:rPr lang="en-US" dirty="0" err="1"/>
              <a:t>envolvem</a:t>
            </a:r>
            <a:r>
              <a:rPr lang="en-US" dirty="0"/>
              <a:t> o </a:t>
            </a:r>
            <a:r>
              <a:rPr lang="en-US" dirty="0" err="1"/>
              <a:t>Dataprep</a:t>
            </a:r>
            <a:endParaRPr lang="en-US" dirty="0"/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458937E7-2D46-0A88-D0D9-6A7535F51333}"/>
              </a:ext>
            </a:extLst>
          </p:cNvPr>
          <p:cNvGraphicFramePr>
            <a:graphicFrameLocks noGrp="1"/>
          </p:cNvGraphicFramePr>
          <p:nvPr/>
        </p:nvGraphicFramePr>
        <p:xfrm>
          <a:off x="1296871" y="1432407"/>
          <a:ext cx="9829312" cy="5219422"/>
        </p:xfrm>
        <a:graphic>
          <a:graphicData uri="http://schemas.openxmlformats.org/drawingml/2006/table">
            <a:tbl>
              <a:tblPr firstRow="1" firstCol="1" bandRow="1"/>
              <a:tblGrid>
                <a:gridCol w="1350732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3153890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324690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2629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428418"/>
                  </a:ext>
                </a:extLst>
              </a:tr>
              <a:tr h="571552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Importação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unidade de análise 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Agregar dados segundo a 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unidade de interesse</a:t>
                      </a:r>
                    </a:p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Delineamento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Identificação de amostras tendenciosas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dirty="0">
                        <a:effectLst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Agregação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Identificar chaves de cruzamento entre bases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600" dirty="0">
                          <a:effectLst/>
                        </a:rPr>
                        <a:t>Garantir consistência dos resultados obtidos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970560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Limpeza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registros inválidos e linhas duplicadas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Remoção de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endParaRPr lang="pt-BR" sz="16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77105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Ajustes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Tratar dados faltantes</a:t>
                      </a:r>
                    </a:p>
                    <a:p>
                      <a:pPr marL="0" algn="l" defTabSz="761970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Aplicar codificações 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</a:t>
                      </a: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22" name="Gráfico 21" descr="Esfregão e balde com preenchimento sólido">
            <a:extLst>
              <a:ext uri="{FF2B5EF4-FFF2-40B4-BE49-F238E27FC236}">
                <a16:creationId xmlns:a16="http://schemas.microsoft.com/office/drawing/2014/main" id="{460DD31D-4F81-28C2-C398-4ACCC077D5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2086" y="4970003"/>
            <a:ext cx="793430" cy="686045"/>
          </a:xfrm>
          <a:prstGeom prst="rect">
            <a:avLst/>
          </a:prstGeom>
        </p:spPr>
      </p:pic>
      <p:pic>
        <p:nvPicPr>
          <p:cNvPr id="23" name="Gráfico 22" descr="Lista de Verificação com preenchimento sólido">
            <a:extLst>
              <a:ext uri="{FF2B5EF4-FFF2-40B4-BE49-F238E27FC236}">
                <a16:creationId xmlns:a16="http://schemas.microsoft.com/office/drawing/2014/main" id="{776BC33F-59F0-E8C2-4F9E-6FD8FCC2F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25834" y="3085240"/>
            <a:ext cx="793430" cy="686045"/>
          </a:xfrm>
          <a:prstGeom prst="rect">
            <a:avLst/>
          </a:prstGeom>
        </p:spPr>
      </p:pic>
      <p:pic>
        <p:nvPicPr>
          <p:cNvPr id="24" name="Gráfico 23" descr="Ferramentas de mineração com preenchimento sólido">
            <a:extLst>
              <a:ext uri="{FF2B5EF4-FFF2-40B4-BE49-F238E27FC236}">
                <a16:creationId xmlns:a16="http://schemas.microsoft.com/office/drawing/2014/main" id="{645040A1-E3C9-31B6-56C6-C6647BA412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2086" y="5983513"/>
            <a:ext cx="793430" cy="686045"/>
          </a:xfrm>
          <a:prstGeom prst="rect">
            <a:avLst/>
          </a:prstGeom>
        </p:spPr>
      </p:pic>
      <p:pic>
        <p:nvPicPr>
          <p:cNvPr id="25" name="Gráfico 24" descr="Compartilhar com preenchimento sólido">
            <a:extLst>
              <a:ext uri="{FF2B5EF4-FFF2-40B4-BE49-F238E27FC236}">
                <a16:creationId xmlns:a16="http://schemas.microsoft.com/office/drawing/2014/main" id="{42BDCB52-3AB3-5ABD-59AC-95149D7FC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 flipH="1">
            <a:off x="1979527" y="1903986"/>
            <a:ext cx="686045" cy="793430"/>
          </a:xfrm>
          <a:prstGeom prst="rect">
            <a:avLst/>
          </a:prstGeom>
        </p:spPr>
      </p:pic>
      <p:pic>
        <p:nvPicPr>
          <p:cNvPr id="26" name="Gráfico 25" descr="Alterações e ajustes com preenchimento sólido">
            <a:extLst>
              <a:ext uri="{FF2B5EF4-FFF2-40B4-BE49-F238E27FC236}">
                <a16:creationId xmlns:a16="http://schemas.microsoft.com/office/drawing/2014/main" id="{B45AFEEC-8768-47E7-92B0-96DCE3AC4A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25834" y="4042118"/>
            <a:ext cx="793430" cy="68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861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803910" y="1773936"/>
            <a:ext cx="2349538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BAC96C-A50B-5A8E-0C14-304C6F0A6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608" y="1995477"/>
            <a:ext cx="7352592" cy="39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9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endParaRPr lang="en-US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658682" y="2164392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3318" y="1560982"/>
            <a:ext cx="716568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 are these values missing? What is the mechanism of the missing?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Structural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Completely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(MCAR)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(MAR)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Specific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(NMAR)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answer will lead us to appropriate techniques for handling the missing information: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Deletion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Imputation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feature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level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enconding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missingness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Model-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based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techniques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76" y="2915542"/>
            <a:ext cx="5400000" cy="27633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64DD6E-2919-5D6A-77D8-217D955AC374}"/>
              </a:ext>
            </a:extLst>
          </p:cNvPr>
          <p:cNvSpPr/>
          <p:nvPr/>
        </p:nvSpPr>
        <p:spPr>
          <a:xfrm>
            <a:off x="808731" y="2041049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One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Hot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706479F-FD3D-ACCA-DAEC-21B187A65792}"/>
              </a:ext>
            </a:extLst>
          </p:cNvPr>
          <p:cNvSpPr/>
          <p:nvPr/>
        </p:nvSpPr>
        <p:spPr>
          <a:xfrm>
            <a:off x="6751310" y="2041048"/>
            <a:ext cx="4787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Dummy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pt-B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Coding</a:t>
            </a:r>
            <a:endParaRPr lang="pt-BR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255" y="2940301"/>
            <a:ext cx="5400000" cy="275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</a:t>
            </a:r>
          </a:p>
        </p:txBody>
      </p:sp>
      <p:pic>
        <p:nvPicPr>
          <p:cNvPr id="7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6431AB2B-F95C-1F7A-B485-17AEA6DC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220" y="1414678"/>
            <a:ext cx="3446321" cy="237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363" y="1570748"/>
            <a:ext cx="2457275" cy="3276367"/>
          </a:xfrm>
          <a:prstGeom prst="rect">
            <a:avLst/>
          </a:prstGeom>
        </p:spPr>
      </p:pic>
      <p:sp>
        <p:nvSpPr>
          <p:cNvPr id="9" name="CaixaDeTexto 16">
            <a:extLst>
              <a:ext uri="{FF2B5EF4-FFF2-40B4-BE49-F238E27FC236}">
                <a16:creationId xmlns:a16="http://schemas.microsoft.com/office/drawing/2014/main" id="{87E36202-DDCC-E4C7-4868-C0DD2B1D33FD}"/>
              </a:ext>
            </a:extLst>
          </p:cNvPr>
          <p:cNvSpPr>
            <a:extLst>
              <a:ext uri="smNativeData">
                <pr:smNativeData xmlns:pr="smNativeData" xmlns:p14="http://schemas.microsoft.com/office/powerpoint/2010/main" xmlns="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173241" y="3970987"/>
            <a:ext cx="4759008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standardization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UnitizationUnitization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with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zero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Positional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normalization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in range [-1,1]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989" y="2484769"/>
            <a:ext cx="2457275" cy="32763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DFBB5EA-0331-F849-48FD-F8F461C1D3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551" y="4287681"/>
            <a:ext cx="1683912" cy="22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3" name="Picture 2" descr="Linear Regression :: Normalization (Vs) Standardization - Stack Overflow">
            <a:extLst>
              <a:ext uri="{FF2B5EF4-FFF2-40B4-BE49-F238E27FC236}">
                <a16:creationId xmlns:a16="http://schemas.microsoft.com/office/drawing/2014/main" id="{EA93A1DF-CABC-D995-E4E5-0D3A379C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99"/>
          <a:stretch/>
        </p:blipFill>
        <p:spPr bwMode="auto">
          <a:xfrm>
            <a:off x="2218889" y="1942889"/>
            <a:ext cx="7296150" cy="262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F397F8-3E85-166B-09B3-FD824AB2FB0C}"/>
              </a:ext>
            </a:extLst>
          </p:cNvPr>
          <p:cNvSpPr/>
          <p:nvPr/>
        </p:nvSpPr>
        <p:spPr>
          <a:xfrm>
            <a:off x="1821142" y="4915111"/>
            <a:ext cx="7469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algn="ctr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distances!</a:t>
            </a:r>
          </a:p>
        </p:txBody>
      </p:sp>
    </p:spTree>
    <p:extLst>
      <p:ext uri="{BB962C8B-B14F-4D97-AF65-F5344CB8AC3E}">
        <p14:creationId xmlns:p14="http://schemas.microsoft.com/office/powerpoint/2010/main" val="37687640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6045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7450415" y="1420806"/>
            <a:ext cx="3874234" cy="5348079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5" y="1364882"/>
            <a:ext cx="6502713" cy="53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2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88" y="2695218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2" name="Gráfico 41" descr="Transferência com preenchimento sólido">
            <a:extLst>
              <a:ext uri="{FF2B5EF4-FFF2-40B4-BE49-F238E27FC236}">
                <a16:creationId xmlns:a16="http://schemas.microsoft.com/office/drawing/2014/main" id="{328B9176-CE68-4879-98B6-B41A493C9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72474" y="532446"/>
            <a:ext cx="504000" cy="504000"/>
          </a:xfrm>
          <a:prstGeom prst="rect">
            <a:avLst/>
          </a:prstGeom>
        </p:spPr>
      </p:pic>
      <p:pic>
        <p:nvPicPr>
          <p:cNvPr id="43" name="Gráfico 42" descr="Gráfico de dispersão com preenchimento sólido">
            <a:extLst>
              <a:ext uri="{FF2B5EF4-FFF2-40B4-BE49-F238E27FC236}">
                <a16:creationId xmlns:a16="http://schemas.microsoft.com/office/drawing/2014/main" id="{8595EF84-0114-41E2-894B-D6A1583AF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24565" y="506331"/>
            <a:ext cx="504000" cy="504000"/>
          </a:xfrm>
          <a:prstGeom prst="rect">
            <a:avLst/>
          </a:prstGeom>
        </p:spPr>
      </p:pic>
      <p:pic>
        <p:nvPicPr>
          <p:cNvPr id="44" name="Gráfico 43" descr="Ábaco com preenchimento sólido">
            <a:extLst>
              <a:ext uri="{FF2B5EF4-FFF2-40B4-BE49-F238E27FC236}">
                <a16:creationId xmlns:a16="http://schemas.microsoft.com/office/drawing/2014/main" id="{60FA31E3-5762-408F-A588-2DD436E39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4272" y="488156"/>
            <a:ext cx="504000" cy="5040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99F12B80-BFD5-4D3C-835D-A42FE4B92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708975" y="326662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75467972-79AF-4734-AD3C-8D88B0D6C9C1}"/>
              </a:ext>
            </a:extLst>
          </p:cNvPr>
          <p:cNvGraphicFramePr>
            <a:graphicFrameLocks noGrp="1"/>
          </p:cNvGraphicFramePr>
          <p:nvPr/>
        </p:nvGraphicFramePr>
        <p:xfrm>
          <a:off x="1314264" y="1078636"/>
          <a:ext cx="9428017" cy="5292064"/>
        </p:xfrm>
        <a:graphic>
          <a:graphicData uri="http://schemas.openxmlformats.org/drawingml/2006/table">
            <a:tbl>
              <a:tblPr firstRow="1" firstCol="1" bandRow="1"/>
              <a:tblGrid>
                <a:gridCol w="195014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1927590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1847781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1728933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1973569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2115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6397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211517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14811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53038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3392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47" name="Gráfico 46" descr="Diagrama de rede com preenchimento sólido">
            <a:extLst>
              <a:ext uri="{FF2B5EF4-FFF2-40B4-BE49-F238E27FC236}">
                <a16:creationId xmlns:a16="http://schemas.microsoft.com/office/drawing/2014/main" id="{174AAFB7-0D23-41D8-B6A9-A335DB8BF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75721" y="555521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53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84365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44684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01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5537" y="696292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62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71584263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31207</TotalTime>
  <Words>6404</Words>
  <Application>Microsoft Office PowerPoint</Application>
  <PresentationFormat>Widescreen</PresentationFormat>
  <Paragraphs>1094</Paragraphs>
  <Slides>132</Slides>
  <Notes>118</Notes>
  <HiddenSlides>15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132</vt:i4>
      </vt:variant>
    </vt:vector>
  </HeadingPairs>
  <TitlesOfParts>
    <vt:vector size="169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Boas vindas</vt:lpstr>
      <vt:lpstr>Objetivos de análise que serão abordados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</vt:lpstr>
      <vt:lpstr>O que é o R? </vt:lpstr>
      <vt:lpstr>Por que o R? </vt:lpstr>
      <vt:lpstr>Meus pontos preferidos! </vt:lpstr>
      <vt:lpstr>Olha só o meu notebook (: </vt:lpstr>
      <vt:lpstr>Então, vamos lá? </vt:lpstr>
      <vt:lpstr>Pocket R e RStudio</vt:lpstr>
      <vt:lpstr>Instalação R</vt:lpstr>
      <vt:lpstr>Instalação RStudio</vt:lpstr>
      <vt:lpstr>Rstudio ♥ (Posit)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Apresentação do PowerPoint</vt:lpstr>
      <vt:lpstr>Organizando projetos (Rproj)</vt:lpstr>
      <vt:lpstr>Apresentação do PowerPoint</vt:lpstr>
      <vt:lpstr>    O Ciclo da Ciência de Dados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Apresentação do PowerPoint</vt:lpstr>
      <vt:lpstr>Medidas de Resumo </vt:lpstr>
      <vt:lpstr>Como descrever dados com Estatística</vt:lpstr>
      <vt:lpstr>Apresentação do PowerPoint</vt:lpstr>
      <vt:lpstr>Distribuição de Frequencia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Ter um olhar estruturado sobre as escolhas</vt:lpstr>
      <vt:lpstr>Muitas coisas para nos preocuparmos</vt:lpstr>
      <vt:lpstr>Muitas coisas para nos preocuparmos</vt:lpstr>
      <vt:lpstr>Mas qual gráfico usar?</vt:lpstr>
      <vt:lpstr>Objetivos de análise vs. opções gráficas</vt:lpstr>
      <vt:lpstr>Tufte’s Data-ink ratio</vt:lpstr>
      <vt:lpstr>Folha de Dicas (Cheatsheet)</vt:lpstr>
      <vt:lpstr>Referências</vt:lpstr>
      <vt:lpstr>Extra: Tabelas</vt:lpstr>
      <vt:lpstr>Referências</vt:lpstr>
      <vt:lpstr> </vt:lpstr>
      <vt:lpstr>Algumas Ações que envolvem o Dataprep</vt:lpstr>
      <vt:lpstr>Dataprep – Desafios</vt:lpstr>
      <vt:lpstr>Dataprep – Dados faltantes</vt:lpstr>
      <vt:lpstr>Dataprep – Dados faltantes</vt:lpstr>
      <vt:lpstr>Dataprep – Codificações </vt:lpstr>
      <vt:lpstr>Dataprep – Codificações </vt:lpstr>
      <vt:lpstr>Dataprep – Padronizações </vt:lpstr>
      <vt:lpstr>Dataprep – Padronizações </vt:lpstr>
      <vt:lpstr>Dataprep para modelagem</vt:lpstr>
      <vt:lpstr> </vt:lpstr>
      <vt:lpstr>Feature Engineering</vt:lpstr>
      <vt:lpstr>Feature Engineering </vt:lpstr>
      <vt:lpstr> </vt:lpstr>
      <vt:lpstr> 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…</vt:lpstr>
      <vt:lpstr>…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86</cp:revision>
  <dcterms:modified xsi:type="dcterms:W3CDTF">2022-10-15T13:11:11Z</dcterms:modified>
</cp:coreProperties>
</file>